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65" r:id="rId5"/>
    <p:sldId id="314" r:id="rId6"/>
    <p:sldId id="315" r:id="rId7"/>
    <p:sldId id="317" r:id="rId8"/>
    <p:sldId id="312" r:id="rId9"/>
    <p:sldId id="308" r:id="rId10"/>
    <p:sldId id="310" r:id="rId11"/>
    <p:sldId id="319" r:id="rId12"/>
    <p:sldId id="320" r:id="rId13"/>
    <p:sldId id="311" r:id="rId14"/>
    <p:sldId id="318" r:id="rId15"/>
    <p:sldId id="313" r:id="rId16"/>
    <p:sldId id="316" r:id="rId17"/>
  </p:sldIdLst>
  <p:sldSz cx="12188825" cy="6858000"/>
  <p:notesSz cx="6797675" cy="9929813"/>
  <p:custDataLst>
    <p:tags r:id="rId20"/>
  </p:custDataLst>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9" pos="383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559" autoAdjust="0"/>
  </p:normalViewPr>
  <p:slideViewPr>
    <p:cSldViewPr showGuides="1">
      <p:cViewPr varScale="1">
        <p:scale>
          <a:sx n="85" d="100"/>
          <a:sy n="85" d="100"/>
        </p:scale>
        <p:origin x="174" y="84"/>
      </p:cViewPr>
      <p:guideLst>
        <p:guide orient="horz" pos="2160"/>
        <p:guide pos="3839"/>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86" d="100"/>
          <a:sy n="86" d="100"/>
        </p:scale>
        <p:origin x="289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215"/>
          </a:xfrm>
          <a:prstGeom prst="rect">
            <a:avLst/>
          </a:prstGeom>
        </p:spPr>
        <p:txBody>
          <a:bodyPr vert="horz" lIns="91440" tIns="45720" rIns="91440" bIns="45720" rtlCol="0"/>
          <a:lstStyle>
            <a:lvl1pPr algn="l">
              <a:defRPr sz="1200"/>
            </a:lvl1pPr>
          </a:lstStyle>
          <a:p>
            <a:pPr rtl="0"/>
            <a:endParaRPr lang="es-ES" dirty="0"/>
          </a:p>
        </p:txBody>
      </p:sp>
      <p:sp>
        <p:nvSpPr>
          <p:cNvPr id="3" name="Marcador de fecha 2"/>
          <p:cNvSpPr>
            <a:spLocks noGrp="1"/>
          </p:cNvSpPr>
          <p:nvPr>
            <p:ph type="dt" sz="quarter" idx="1"/>
          </p:nvPr>
        </p:nvSpPr>
        <p:spPr>
          <a:xfrm>
            <a:off x="3850443" y="0"/>
            <a:ext cx="2945659" cy="498215"/>
          </a:xfrm>
          <a:prstGeom prst="rect">
            <a:avLst/>
          </a:prstGeom>
        </p:spPr>
        <p:txBody>
          <a:bodyPr vert="horz" lIns="91440" tIns="45720" rIns="91440" bIns="45720" rtlCol="0"/>
          <a:lstStyle>
            <a:lvl1pPr algn="r">
              <a:defRPr sz="1200"/>
            </a:lvl1pPr>
          </a:lstStyle>
          <a:p>
            <a:pPr rtl="0"/>
            <a:fld id="{D8DD2E5D-E7CF-46B0-B8DE-192806C07045}" type="datetime1">
              <a:rPr lang="es-ES" smtClean="0"/>
              <a:t>26/04/2022</a:t>
            </a:fld>
            <a:endParaRPr lang="es-ES" dirty="0"/>
          </a:p>
        </p:txBody>
      </p:sp>
      <p:sp>
        <p:nvSpPr>
          <p:cNvPr id="4" name="Marcador de pie de página 3"/>
          <p:cNvSpPr>
            <a:spLocks noGrp="1"/>
          </p:cNvSpPr>
          <p:nvPr>
            <p:ph type="ftr" sz="quarter" idx="2"/>
          </p:nvPr>
        </p:nvSpPr>
        <p:spPr>
          <a:xfrm>
            <a:off x="0" y="9431600"/>
            <a:ext cx="2945659" cy="498214"/>
          </a:xfrm>
          <a:prstGeom prst="rect">
            <a:avLst/>
          </a:prstGeom>
        </p:spPr>
        <p:txBody>
          <a:bodyPr vert="horz" lIns="91440" tIns="45720" rIns="91440" bIns="45720" rtlCol="0" anchor="b"/>
          <a:lstStyle>
            <a:lvl1pPr algn="l">
              <a:defRPr sz="1200"/>
            </a:lvl1pPr>
          </a:lstStyle>
          <a:p>
            <a:pPr rtl="0"/>
            <a:endParaRPr lang="es-ES" dirty="0"/>
          </a:p>
        </p:txBody>
      </p:sp>
      <p:sp>
        <p:nvSpPr>
          <p:cNvPr id="5" name="Marcador de número de diapositiva 4"/>
          <p:cNvSpPr>
            <a:spLocks noGrp="1"/>
          </p:cNvSpPr>
          <p:nvPr>
            <p:ph type="sldNum" sz="quarter" idx="3"/>
          </p:nvPr>
        </p:nvSpPr>
        <p:spPr>
          <a:xfrm>
            <a:off x="3850443" y="9431600"/>
            <a:ext cx="2945659" cy="498214"/>
          </a:xfrm>
          <a:prstGeom prst="rect">
            <a:avLst/>
          </a:prstGeom>
        </p:spPr>
        <p:txBody>
          <a:bodyPr vert="horz" lIns="91440" tIns="45720" rIns="91440" bIns="45720" rtlCol="0" anchor="b"/>
          <a:lstStyle>
            <a:lvl1pPr algn="r">
              <a:defRPr sz="1200"/>
            </a:lvl1pPr>
          </a:lstStyle>
          <a:p>
            <a:pPr rtl="0"/>
            <a:fld id="{C60DD202-58A1-4ABD-B068-DFFCA0C44EAC}" type="slidenum">
              <a:rPr lang="es-ES"/>
              <a:t>‹Nº›</a:t>
            </a:fld>
            <a:endParaRPr lang="es-ES" dirty="0"/>
          </a:p>
        </p:txBody>
      </p:sp>
    </p:spTree>
    <p:extLst>
      <p:ext uri="{BB962C8B-B14F-4D97-AF65-F5344CB8AC3E}">
        <p14:creationId xmlns:p14="http://schemas.microsoft.com/office/powerpoint/2010/main" val="40642190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6491"/>
          </a:xfrm>
          <a:prstGeom prst="rect">
            <a:avLst/>
          </a:prstGeom>
        </p:spPr>
        <p:txBody>
          <a:bodyPr vert="horz" lIns="91440" tIns="45720" rIns="91440" bIns="45720" rtlCol="0"/>
          <a:lstStyle>
            <a:lvl1pPr algn="l">
              <a:defRPr sz="1200"/>
            </a:lvl1pPr>
          </a:lstStyle>
          <a:p>
            <a:pPr rtl="0"/>
            <a:endParaRPr lang="es-ES" noProof="0" dirty="0"/>
          </a:p>
        </p:txBody>
      </p:sp>
      <p:sp>
        <p:nvSpPr>
          <p:cNvPr id="3" name="Marcador de fecha 2"/>
          <p:cNvSpPr>
            <a:spLocks noGrp="1"/>
          </p:cNvSpPr>
          <p:nvPr>
            <p:ph type="dt" idx="1"/>
          </p:nvPr>
        </p:nvSpPr>
        <p:spPr>
          <a:xfrm>
            <a:off x="3850443" y="0"/>
            <a:ext cx="2945659" cy="496491"/>
          </a:xfrm>
          <a:prstGeom prst="rect">
            <a:avLst/>
          </a:prstGeom>
        </p:spPr>
        <p:txBody>
          <a:bodyPr vert="horz" lIns="91440" tIns="45720" rIns="91440" bIns="45720" rtlCol="0"/>
          <a:lstStyle>
            <a:lvl1pPr algn="r">
              <a:defRPr sz="1200"/>
            </a:lvl1pPr>
          </a:lstStyle>
          <a:p>
            <a:pPr rtl="0"/>
            <a:fld id="{FDDCEA04-7AFD-4672-B97F-9F064A58E784}" type="datetime1">
              <a:rPr lang="es-ES" noProof="0" smtClean="0"/>
              <a:t>26/04/2022</a:t>
            </a:fld>
            <a:endParaRPr lang="es-ES" noProof="0" dirty="0"/>
          </a:p>
        </p:txBody>
      </p:sp>
      <p:sp>
        <p:nvSpPr>
          <p:cNvPr id="4" name="Marcador de imagen de diapositiva 3"/>
          <p:cNvSpPr>
            <a:spLocks noGrp="1" noRot="1" noChangeAspect="1"/>
          </p:cNvSpPr>
          <p:nvPr>
            <p:ph type="sldImg" idx="2"/>
          </p:nvPr>
        </p:nvSpPr>
        <p:spPr>
          <a:xfrm>
            <a:off x="90488" y="744538"/>
            <a:ext cx="6616700" cy="3724275"/>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notas 4"/>
          <p:cNvSpPr>
            <a:spLocks noGrp="1"/>
          </p:cNvSpPr>
          <p:nvPr>
            <p:ph type="body" sz="quarter" idx="3"/>
          </p:nvPr>
        </p:nvSpPr>
        <p:spPr>
          <a:xfrm>
            <a:off x="679768" y="4716661"/>
            <a:ext cx="5438140" cy="4468416"/>
          </a:xfrm>
          <a:prstGeom prst="rect">
            <a:avLst/>
          </a:prstGeom>
        </p:spPr>
        <p:txBody>
          <a:bodyPr vert="horz" lIns="91440" tIns="45720" rIns="91440" bIns="45720" rtlCol="0"/>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ie de página 5"/>
          <p:cNvSpPr>
            <a:spLocks noGrp="1"/>
          </p:cNvSpPr>
          <p:nvPr>
            <p:ph type="ftr" sz="quarter" idx="4"/>
          </p:nvPr>
        </p:nvSpPr>
        <p:spPr>
          <a:xfrm>
            <a:off x="0" y="9431599"/>
            <a:ext cx="2945659" cy="496491"/>
          </a:xfrm>
          <a:prstGeom prst="rect">
            <a:avLst/>
          </a:prstGeom>
        </p:spPr>
        <p:txBody>
          <a:bodyPr vert="horz" lIns="91440" tIns="45720" rIns="91440" bIns="45720" rtlCol="0" anchor="b"/>
          <a:lstStyle>
            <a:lvl1pPr algn="l">
              <a:defRPr sz="1200"/>
            </a:lvl1pPr>
          </a:lstStyle>
          <a:p>
            <a:pPr rtl="0"/>
            <a:endParaRPr lang="es-ES" noProof="0" dirty="0"/>
          </a:p>
        </p:txBody>
      </p:sp>
      <p:sp>
        <p:nvSpPr>
          <p:cNvPr id="7" name="Marcador de número de diapositiva 6"/>
          <p:cNvSpPr>
            <a:spLocks noGrp="1"/>
          </p:cNvSpPr>
          <p:nvPr>
            <p:ph type="sldNum" sz="quarter" idx="5"/>
          </p:nvPr>
        </p:nvSpPr>
        <p:spPr>
          <a:xfrm>
            <a:off x="3850443" y="9431599"/>
            <a:ext cx="2945659" cy="496491"/>
          </a:xfrm>
          <a:prstGeom prst="rect">
            <a:avLst/>
          </a:prstGeom>
        </p:spPr>
        <p:txBody>
          <a:bodyPr vert="horz" lIns="91440" tIns="45720" rIns="91440" bIns="45720" rtlCol="0" anchor="b"/>
          <a:lstStyle>
            <a:lvl1pPr algn="r">
              <a:defRPr sz="1200"/>
            </a:lvl1pPr>
          </a:lstStyle>
          <a:p>
            <a:pPr rtl="0"/>
            <a:fld id="{F93199CD-3E1B-4AE6-990F-76F925F5EA9F}" type="slidenum">
              <a:rPr lang="es-ES" noProof="0"/>
              <a:t>‹Nº›</a:t>
            </a:fld>
            <a:endParaRPr lang="es-ES" noProof="0" dirty="0"/>
          </a:p>
        </p:txBody>
      </p:sp>
    </p:spTree>
    <p:extLst>
      <p:ext uri="{BB962C8B-B14F-4D97-AF65-F5344CB8AC3E}">
        <p14:creationId xmlns:p14="http://schemas.microsoft.com/office/powerpoint/2010/main" val="4276579820"/>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5" name="Marcador de fecha 4">
            <a:extLst>
              <a:ext uri="{FF2B5EF4-FFF2-40B4-BE49-F238E27FC236}">
                <a16:creationId xmlns:a16="http://schemas.microsoft.com/office/drawing/2014/main" id="{4A935758-2244-4F50-9761-23C5EE6C8CD3}"/>
              </a:ext>
            </a:extLst>
          </p:cNvPr>
          <p:cNvSpPr>
            <a:spLocks noGrp="1"/>
          </p:cNvSpPr>
          <p:nvPr>
            <p:ph type="dt" idx="1"/>
          </p:nvPr>
        </p:nvSpPr>
        <p:spPr/>
        <p:txBody>
          <a:bodyPr/>
          <a:lstStyle/>
          <a:p>
            <a:pPr rtl="0"/>
            <a:fld id="{271FAFD1-6C9F-4668-9596-3E418EBDA033}" type="datetime1">
              <a:rPr lang="es-ES" noProof="0" smtClean="0"/>
              <a:t>26/04/2022</a:t>
            </a:fld>
            <a:endParaRPr lang="es-ES" noProof="0" dirty="0"/>
          </a:p>
        </p:txBody>
      </p:sp>
    </p:spTree>
    <p:extLst>
      <p:ext uri="{BB962C8B-B14F-4D97-AF65-F5344CB8AC3E}">
        <p14:creationId xmlns:p14="http://schemas.microsoft.com/office/powerpoint/2010/main" val="82703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5" name="Marcador de fecha 4">
            <a:extLst>
              <a:ext uri="{FF2B5EF4-FFF2-40B4-BE49-F238E27FC236}">
                <a16:creationId xmlns:a16="http://schemas.microsoft.com/office/drawing/2014/main" id="{496BD97B-4217-46B3-83A9-F7DCA87ECD30}"/>
              </a:ext>
            </a:extLst>
          </p:cNvPr>
          <p:cNvSpPr>
            <a:spLocks noGrp="1"/>
          </p:cNvSpPr>
          <p:nvPr>
            <p:ph type="dt" idx="1"/>
          </p:nvPr>
        </p:nvSpPr>
        <p:spPr/>
        <p:txBody>
          <a:bodyPr/>
          <a:lstStyle/>
          <a:p>
            <a:pPr rtl="0"/>
            <a:fld id="{ABDEC114-E42D-4E49-BBB8-30DA1E32A5E4}" type="datetime1">
              <a:rPr lang="es-ES" noProof="0" smtClean="0"/>
              <a:t>26/04/2022</a:t>
            </a:fld>
            <a:endParaRPr lang="es-ES" noProof="0" dirty="0"/>
          </a:p>
        </p:txBody>
      </p:sp>
    </p:spTree>
    <p:extLst>
      <p:ext uri="{BB962C8B-B14F-4D97-AF65-F5344CB8AC3E}">
        <p14:creationId xmlns:p14="http://schemas.microsoft.com/office/powerpoint/2010/main" val="2722992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5" name="Marcador de fecha 4">
            <a:extLst>
              <a:ext uri="{FF2B5EF4-FFF2-40B4-BE49-F238E27FC236}">
                <a16:creationId xmlns:a16="http://schemas.microsoft.com/office/drawing/2014/main" id="{120FA27A-74AC-4B27-9828-1FE4FECB2CE6}"/>
              </a:ext>
            </a:extLst>
          </p:cNvPr>
          <p:cNvSpPr>
            <a:spLocks noGrp="1"/>
          </p:cNvSpPr>
          <p:nvPr>
            <p:ph type="dt" idx="1"/>
          </p:nvPr>
        </p:nvSpPr>
        <p:spPr/>
        <p:txBody>
          <a:bodyPr/>
          <a:lstStyle/>
          <a:p>
            <a:pPr rtl="0"/>
            <a:fld id="{6EE0317B-B121-4A19-B9F8-3B70A71959A7}" type="datetime1">
              <a:rPr lang="es-ES" noProof="0" smtClean="0"/>
              <a:t>26/04/2022</a:t>
            </a:fld>
            <a:endParaRPr lang="es-ES" noProof="0" dirty="0"/>
          </a:p>
        </p:txBody>
      </p:sp>
    </p:spTree>
    <p:extLst>
      <p:ext uri="{BB962C8B-B14F-4D97-AF65-F5344CB8AC3E}">
        <p14:creationId xmlns:p14="http://schemas.microsoft.com/office/powerpoint/2010/main" val="4197645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5" name="Marcador de fecha 4">
            <a:extLst>
              <a:ext uri="{FF2B5EF4-FFF2-40B4-BE49-F238E27FC236}">
                <a16:creationId xmlns:a16="http://schemas.microsoft.com/office/drawing/2014/main" id="{10BB081B-FFED-47FB-A7C4-30C9B4F15277}"/>
              </a:ext>
            </a:extLst>
          </p:cNvPr>
          <p:cNvSpPr>
            <a:spLocks noGrp="1"/>
          </p:cNvSpPr>
          <p:nvPr>
            <p:ph type="dt" idx="1"/>
          </p:nvPr>
        </p:nvSpPr>
        <p:spPr/>
        <p:txBody>
          <a:bodyPr/>
          <a:lstStyle/>
          <a:p>
            <a:pPr rtl="0"/>
            <a:fld id="{666E1A94-E7EE-4D39-AB30-B6F1028F5A71}" type="datetime1">
              <a:rPr lang="es-ES" noProof="0" smtClean="0"/>
              <a:t>26/04/2022</a:t>
            </a:fld>
            <a:endParaRPr lang="es-ES" noProof="0" dirty="0"/>
          </a:p>
        </p:txBody>
      </p:sp>
    </p:spTree>
    <p:extLst>
      <p:ext uri="{BB962C8B-B14F-4D97-AF65-F5344CB8AC3E}">
        <p14:creationId xmlns:p14="http://schemas.microsoft.com/office/powerpoint/2010/main" val="4822030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gradFill>
          <a:gsLst>
            <a:gs pos="10000">
              <a:srgbClr val="06171C"/>
            </a:gs>
            <a:gs pos="100000">
              <a:srgbClr val="134251"/>
            </a:gs>
            <a:gs pos="65000">
              <a:srgbClr val="134251"/>
            </a:gs>
          </a:gsLst>
          <a:lin ang="13500000" scaled="0"/>
        </a:gradFill>
        <a:effectLst/>
      </p:bgPr>
    </p:bg>
    <p:spTree>
      <p:nvGrpSpPr>
        <p:cNvPr id="1" name=""/>
        <p:cNvGrpSpPr/>
        <p:nvPr/>
      </p:nvGrpSpPr>
      <p:grpSpPr>
        <a:xfrm>
          <a:off x="0" y="0"/>
          <a:ext cx="0" cy="0"/>
          <a:chOff x="0" y="0"/>
          <a:chExt cx="0" cy="0"/>
        </a:xfrm>
      </p:grpSpPr>
      <p:pic>
        <p:nvPicPr>
          <p:cNvPr id="9" name="Imagen 8" descr="Ola marina gigante"/>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6551612" cy="6857942"/>
          </a:xfrm>
          <a:prstGeom prst="rect">
            <a:avLst/>
          </a:prstGeom>
        </p:spPr>
      </p:pic>
      <p:sp>
        <p:nvSpPr>
          <p:cNvPr id="8" name="Rectángulo 7"/>
          <p:cNvSpPr/>
          <p:nvPr/>
        </p:nvSpPr>
        <p:spPr>
          <a:xfrm>
            <a:off x="6094411" y="0"/>
            <a:ext cx="457201" cy="6858000"/>
          </a:xfrm>
          <a:prstGeom prst="rect">
            <a:avLst/>
          </a:prstGeom>
          <a:solidFill>
            <a:srgbClr val="13425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 name="Título 1"/>
          <p:cNvSpPr>
            <a:spLocks noGrp="1"/>
          </p:cNvSpPr>
          <p:nvPr>
            <p:ph type="ctrTitle"/>
          </p:nvPr>
        </p:nvSpPr>
        <p:spPr>
          <a:xfrm>
            <a:off x="7008813" y="1600200"/>
            <a:ext cx="4572001" cy="3733800"/>
          </a:xfrm>
        </p:spPr>
        <p:txBody>
          <a:bodyPr rtlCol="0" anchor="b">
            <a:normAutofit/>
          </a:bodyPr>
          <a:lstStyle>
            <a:lvl1pPr>
              <a:lnSpc>
                <a:spcPct val="80000"/>
              </a:lnSpc>
              <a:defRPr sz="5400">
                <a:solidFill>
                  <a:schemeClr val="tx1"/>
                </a:solidFill>
              </a:defRPr>
            </a:lvl1pPr>
          </a:lstStyle>
          <a:p>
            <a:pPr rtl="0"/>
            <a:r>
              <a:rPr lang="es-ES" noProof="0"/>
              <a:t>Haga clic para modificar el estilo de título del patrón</a:t>
            </a:r>
            <a:endParaRPr lang="es-ES" noProof="0" dirty="0"/>
          </a:p>
        </p:txBody>
      </p:sp>
      <p:sp>
        <p:nvSpPr>
          <p:cNvPr id="3" name="Subtítulo 2"/>
          <p:cNvSpPr>
            <a:spLocks noGrp="1"/>
          </p:cNvSpPr>
          <p:nvPr>
            <p:ph type="subTitle" idx="1"/>
          </p:nvPr>
        </p:nvSpPr>
        <p:spPr>
          <a:xfrm>
            <a:off x="7008813" y="5562599"/>
            <a:ext cx="4571999" cy="835025"/>
          </a:xfrm>
        </p:spPr>
        <p:txBody>
          <a:bodyPr rtlCol="0">
            <a:normAutofit/>
          </a:bodyPr>
          <a:lstStyle>
            <a:lvl1pPr marL="0" indent="0" algn="l">
              <a:spcBef>
                <a:spcPts val="0"/>
              </a:spcBef>
              <a:buNone/>
              <a:defRPr sz="2000" cap="none"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s-ES" noProof="0"/>
              <a:t>Haga clic para modificar el estilo de subtítulo del patrón</a:t>
            </a:r>
            <a:endParaRPr lang="es-ES" noProof="0" dirty="0"/>
          </a:p>
        </p:txBody>
      </p:sp>
    </p:spTree>
    <p:extLst>
      <p:ext uri="{BB962C8B-B14F-4D97-AF65-F5344CB8AC3E}">
        <p14:creationId xmlns:p14="http://schemas.microsoft.com/office/powerpoint/2010/main" val="94999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p:txBody>
          <a:bodyPr vert="eaVert"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ie de página 4"/>
          <p:cNvSpPr>
            <a:spLocks noGrp="1"/>
          </p:cNvSpPr>
          <p:nvPr>
            <p:ph type="ftr" sz="quarter" idx="11"/>
          </p:nvPr>
        </p:nvSpPr>
        <p:spPr/>
        <p:txBody>
          <a:bodyPr rtlCol="0"/>
          <a:lstStyle/>
          <a:p>
            <a:pPr rtl="0"/>
            <a:r>
              <a:rPr lang="es-ES" noProof="0"/>
              <a:t>MAGDALENA JULIETA JARA. 11/03/2022.</a:t>
            </a:r>
            <a:endParaRPr lang="es-ES" noProof="0" dirty="0"/>
          </a:p>
        </p:txBody>
      </p:sp>
      <p:sp>
        <p:nvSpPr>
          <p:cNvPr id="4" name="Marcador de fecha 3"/>
          <p:cNvSpPr>
            <a:spLocks noGrp="1"/>
          </p:cNvSpPr>
          <p:nvPr>
            <p:ph type="dt" sz="half" idx="10"/>
          </p:nvPr>
        </p:nvSpPr>
        <p:spPr/>
        <p:txBody>
          <a:bodyPr rtlCol="0"/>
          <a:lstStyle/>
          <a:p>
            <a:pPr rtl="0"/>
            <a:endParaRPr lang="es-ES" noProof="0" dirty="0"/>
          </a:p>
        </p:txBody>
      </p:sp>
      <p:sp>
        <p:nvSpPr>
          <p:cNvPr id="6" name="Marcador de número de diapositiva 5"/>
          <p:cNvSpPr>
            <a:spLocks noGrp="1"/>
          </p:cNvSpPr>
          <p:nvPr>
            <p:ph type="sldNum" sz="quarter" idx="12"/>
          </p:nvPr>
        </p:nvSpPr>
        <p:spPr/>
        <p:txBody>
          <a:bodyPr rtlCol="0"/>
          <a:lstStyle/>
          <a:p>
            <a:pPr rtl="0"/>
            <a:fld id="{2A013F82-EE5E-44EE-A61D-E31C6657F26F}" type="slidenum">
              <a:rPr lang="es-ES" noProof="0"/>
              <a:t>‹Nº›</a:t>
            </a:fld>
            <a:endParaRPr lang="es-ES" noProof="0" dirty="0"/>
          </a:p>
        </p:txBody>
      </p:sp>
    </p:spTree>
    <p:extLst>
      <p:ext uri="{BB962C8B-B14F-4D97-AF65-F5344CB8AC3E}">
        <p14:creationId xmlns:p14="http://schemas.microsoft.com/office/powerpoint/2010/main" val="460095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142412" y="609600"/>
            <a:ext cx="1981201" cy="5638800"/>
          </a:xfrm>
        </p:spPr>
        <p:txBody>
          <a:bodyPr vert="eaVert"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a:xfrm>
            <a:off x="1522412" y="609600"/>
            <a:ext cx="7391399" cy="5638800"/>
          </a:xfrm>
        </p:spPr>
        <p:txBody>
          <a:bodyPr vert="eaVert"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pie de página 4"/>
          <p:cNvSpPr>
            <a:spLocks noGrp="1"/>
          </p:cNvSpPr>
          <p:nvPr>
            <p:ph type="ftr" sz="quarter" idx="11"/>
          </p:nvPr>
        </p:nvSpPr>
        <p:spPr/>
        <p:txBody>
          <a:bodyPr rtlCol="0"/>
          <a:lstStyle/>
          <a:p>
            <a:pPr rtl="0"/>
            <a:r>
              <a:rPr lang="es-ES" noProof="0"/>
              <a:t>MAGDALENA JULIETA JARA. 11/03/2022.</a:t>
            </a:r>
            <a:endParaRPr lang="es-ES" noProof="0" dirty="0"/>
          </a:p>
        </p:txBody>
      </p:sp>
      <p:sp>
        <p:nvSpPr>
          <p:cNvPr id="4" name="Marcador de fecha 3"/>
          <p:cNvSpPr>
            <a:spLocks noGrp="1"/>
          </p:cNvSpPr>
          <p:nvPr>
            <p:ph type="dt" sz="half" idx="10"/>
          </p:nvPr>
        </p:nvSpPr>
        <p:spPr/>
        <p:txBody>
          <a:bodyPr rtlCol="0"/>
          <a:lstStyle/>
          <a:p>
            <a:pPr rtl="0"/>
            <a:endParaRPr lang="es-ES" noProof="0" dirty="0"/>
          </a:p>
        </p:txBody>
      </p:sp>
      <p:sp>
        <p:nvSpPr>
          <p:cNvPr id="6" name="Marcador de número de diapositiva 5"/>
          <p:cNvSpPr>
            <a:spLocks noGrp="1"/>
          </p:cNvSpPr>
          <p:nvPr>
            <p:ph type="sldNum" sz="quarter" idx="12"/>
          </p:nvPr>
        </p:nvSpPr>
        <p:spPr/>
        <p:txBody>
          <a:bodyPr rtlCol="0"/>
          <a:lstStyle/>
          <a:p>
            <a:pPr rtl="0"/>
            <a:fld id="{2A013F82-EE5E-44EE-A61D-E31C6657F26F}" type="slidenum">
              <a:rPr lang="es-ES" noProof="0"/>
              <a:t>‹Nº›</a:t>
            </a:fld>
            <a:endParaRPr lang="es-ES" noProof="0" dirty="0"/>
          </a:p>
        </p:txBody>
      </p:sp>
    </p:spTree>
    <p:extLst>
      <p:ext uri="{BB962C8B-B14F-4D97-AF65-F5344CB8AC3E}">
        <p14:creationId xmlns:p14="http://schemas.microsoft.com/office/powerpoint/2010/main" val="4079035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contenido 2"/>
          <p:cNvSpPr>
            <a:spLocks noGrp="1"/>
          </p:cNvSpPr>
          <p:nvPr>
            <p:ph idx="1"/>
          </p:nvPr>
        </p:nvSpPr>
        <p:spPr/>
        <p:txBody>
          <a:bodyPr rtlCol="0"/>
          <a:lstStyle>
            <a:lvl5pPr>
              <a:defRPr/>
            </a:lvl5pPr>
            <a:lvl6pPr>
              <a:defRPr/>
            </a:lvl6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ie de página 4"/>
          <p:cNvSpPr>
            <a:spLocks noGrp="1"/>
          </p:cNvSpPr>
          <p:nvPr>
            <p:ph type="ftr" sz="quarter" idx="11"/>
          </p:nvPr>
        </p:nvSpPr>
        <p:spPr>
          <a:xfrm>
            <a:off x="1979611" y="6400800"/>
            <a:ext cx="5954834" cy="276228"/>
          </a:xfrm>
        </p:spPr>
        <p:txBody>
          <a:bodyPr rtlCol="0"/>
          <a:lstStyle/>
          <a:p>
            <a:pPr rtl="0"/>
            <a:r>
              <a:rPr lang="es-ES" noProof="0"/>
              <a:t>MAGDALENA JULIETA JARA. 11/03/2022.</a:t>
            </a:r>
            <a:endParaRPr lang="es-ES" noProof="0" dirty="0"/>
          </a:p>
        </p:txBody>
      </p:sp>
      <p:sp>
        <p:nvSpPr>
          <p:cNvPr id="5" name="Marcador de fecha 3"/>
          <p:cNvSpPr>
            <a:spLocks noGrp="1"/>
          </p:cNvSpPr>
          <p:nvPr>
            <p:ph type="dt" sz="half" idx="10"/>
          </p:nvPr>
        </p:nvSpPr>
        <p:spPr>
          <a:xfrm>
            <a:off x="8228011" y="6400800"/>
            <a:ext cx="1548659" cy="276228"/>
          </a:xfrm>
        </p:spPr>
        <p:txBody>
          <a:bodyPr rtlCol="0"/>
          <a:lstStyle/>
          <a:p>
            <a:pPr rtl="0"/>
            <a:endParaRPr lang="es-ES" noProof="0" dirty="0"/>
          </a:p>
        </p:txBody>
      </p:sp>
      <p:sp>
        <p:nvSpPr>
          <p:cNvPr id="6" name="Marcador de número de diapositiva 5"/>
          <p:cNvSpPr>
            <a:spLocks noGrp="1"/>
          </p:cNvSpPr>
          <p:nvPr>
            <p:ph type="sldNum" sz="quarter" idx="12"/>
          </p:nvPr>
        </p:nvSpPr>
        <p:spPr>
          <a:xfrm>
            <a:off x="10056811" y="6400800"/>
            <a:ext cx="1066802" cy="276228"/>
          </a:xfrm>
        </p:spPr>
        <p:txBody>
          <a:bodyPr rtlCol="0"/>
          <a:lstStyle/>
          <a:p>
            <a:pPr rtl="0"/>
            <a:fld id="{2A013F82-EE5E-44EE-A61D-E31C6657F26F}" type="slidenum">
              <a:rPr lang="es-ES" noProof="0"/>
              <a:t>‹Nº›</a:t>
            </a:fld>
            <a:endParaRPr lang="es-ES" noProof="0" dirty="0"/>
          </a:p>
        </p:txBody>
      </p:sp>
    </p:spTree>
    <p:extLst>
      <p:ext uri="{BB962C8B-B14F-4D97-AF65-F5344CB8AC3E}">
        <p14:creationId xmlns:p14="http://schemas.microsoft.com/office/powerpoint/2010/main" val="2738254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gradFill>
          <a:gsLst>
            <a:gs pos="10000">
              <a:srgbClr val="06171C"/>
            </a:gs>
            <a:gs pos="100000">
              <a:srgbClr val="134251"/>
            </a:gs>
            <a:gs pos="65000">
              <a:srgbClr val="134251"/>
            </a:gs>
          </a:gsLst>
          <a:lin ang="2700000" scaled="0"/>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2436812" y="1616074"/>
            <a:ext cx="7315198" cy="2727325"/>
          </a:xfrm>
        </p:spPr>
        <p:txBody>
          <a:bodyPr rtlCol="0" anchor="b">
            <a:normAutofit/>
          </a:bodyPr>
          <a:lstStyle>
            <a:lvl1pPr algn="l">
              <a:lnSpc>
                <a:spcPct val="80000"/>
              </a:lnSpc>
              <a:defRPr sz="4800" b="0" cap="none" baseline="0"/>
            </a:lvl1pPr>
          </a:lstStyle>
          <a:p>
            <a:pPr rtl="0"/>
            <a:r>
              <a:rPr lang="es-ES" noProof="0"/>
              <a:t>Haga clic para modificar el estilo de título del patrón</a:t>
            </a:r>
            <a:endParaRPr lang="es-ES" noProof="0" dirty="0"/>
          </a:p>
        </p:txBody>
      </p:sp>
      <p:sp>
        <p:nvSpPr>
          <p:cNvPr id="3" name="Marcador de texto 2"/>
          <p:cNvSpPr>
            <a:spLocks noGrp="1"/>
          </p:cNvSpPr>
          <p:nvPr>
            <p:ph type="body" idx="1"/>
          </p:nvPr>
        </p:nvSpPr>
        <p:spPr>
          <a:xfrm>
            <a:off x="2436814" y="4495800"/>
            <a:ext cx="7315198" cy="1673225"/>
          </a:xfrm>
        </p:spPr>
        <p:txBody>
          <a:bodyPr rtlCol="0" anchor="t">
            <a:normAutofit/>
          </a:bodyPr>
          <a:lstStyle>
            <a:lvl1pPr marL="0" indent="0">
              <a:spcBef>
                <a:spcPts val="0"/>
              </a:spcBef>
              <a:buNone/>
              <a:defRPr sz="2400" cap="none"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ES" noProof="0"/>
              <a:t>Haga clic para modificar los estilos de texto del patrón</a:t>
            </a:r>
          </a:p>
        </p:txBody>
      </p:sp>
      <p:sp>
        <p:nvSpPr>
          <p:cNvPr id="5" name="Marcador de pie de página 4"/>
          <p:cNvSpPr>
            <a:spLocks noGrp="1"/>
          </p:cNvSpPr>
          <p:nvPr>
            <p:ph type="ftr" sz="quarter" idx="11"/>
          </p:nvPr>
        </p:nvSpPr>
        <p:spPr/>
        <p:txBody>
          <a:bodyPr rtlCol="0"/>
          <a:lstStyle/>
          <a:p>
            <a:pPr rtl="0"/>
            <a:r>
              <a:rPr lang="es-ES" noProof="0"/>
              <a:t>MAGDALENA JULIETA JARA. 11/03/2022.</a:t>
            </a:r>
            <a:endParaRPr lang="es-ES" noProof="0" dirty="0"/>
          </a:p>
        </p:txBody>
      </p:sp>
      <p:sp>
        <p:nvSpPr>
          <p:cNvPr id="4" name="Marcador de fecha 3"/>
          <p:cNvSpPr>
            <a:spLocks noGrp="1"/>
          </p:cNvSpPr>
          <p:nvPr>
            <p:ph type="dt" sz="half" idx="10"/>
          </p:nvPr>
        </p:nvSpPr>
        <p:spPr/>
        <p:txBody>
          <a:bodyPr rtlCol="0"/>
          <a:lstStyle/>
          <a:p>
            <a:pPr rtl="0"/>
            <a:endParaRPr lang="es-ES" noProof="0" dirty="0"/>
          </a:p>
        </p:txBody>
      </p:sp>
      <p:sp>
        <p:nvSpPr>
          <p:cNvPr id="6" name="Marcador de número de diapositiva 5"/>
          <p:cNvSpPr>
            <a:spLocks noGrp="1"/>
          </p:cNvSpPr>
          <p:nvPr>
            <p:ph type="sldNum" sz="quarter" idx="12"/>
          </p:nvPr>
        </p:nvSpPr>
        <p:spPr/>
        <p:txBody>
          <a:bodyPr rtlCol="0"/>
          <a:lstStyle/>
          <a:p>
            <a:pPr rtl="0"/>
            <a:fld id="{2A013F82-EE5E-44EE-A61D-E31C6657F26F}" type="slidenum">
              <a:rPr lang="es-ES" noProof="0"/>
              <a:t>‹Nº›</a:t>
            </a:fld>
            <a:endParaRPr lang="es-ES" noProof="0" dirty="0"/>
          </a:p>
        </p:txBody>
      </p:sp>
    </p:spTree>
    <p:extLst>
      <p:ext uri="{BB962C8B-B14F-4D97-AF65-F5344CB8AC3E}">
        <p14:creationId xmlns:p14="http://schemas.microsoft.com/office/powerpoint/2010/main" val="1761813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contenido 2"/>
          <p:cNvSpPr>
            <a:spLocks noGrp="1"/>
          </p:cNvSpPr>
          <p:nvPr>
            <p:ph sz="half" idx="1"/>
          </p:nvPr>
        </p:nvSpPr>
        <p:spPr>
          <a:xfrm>
            <a:off x="1979613" y="1828800"/>
            <a:ext cx="4419599" cy="4419600"/>
          </a:xfrm>
        </p:spPr>
        <p:txBody>
          <a:bodyPr rtlCol="0">
            <a:normAutofit/>
          </a:bodyPr>
          <a:lstStyle>
            <a:lvl1pPr>
              <a:defRPr sz="2400"/>
            </a:lvl1pPr>
            <a:lvl2pPr>
              <a:defRPr sz="2000"/>
            </a:lvl2pPr>
            <a:lvl3pPr>
              <a:defRPr sz="1800"/>
            </a:lvl3pPr>
            <a:lvl4pPr>
              <a:defRPr sz="1600"/>
            </a:lvl4pPr>
            <a:lvl5pPr>
              <a:defRPr sz="1600"/>
            </a:lvl5pPr>
            <a:lvl6pPr marL="2057400">
              <a:defRPr sz="1600"/>
            </a:lvl6pPr>
            <a:lvl7pPr marL="2057400">
              <a:defRPr sz="1600"/>
            </a:lvl7pPr>
            <a:lvl8pPr marL="2057400">
              <a:defRPr sz="1600"/>
            </a:lvl8pPr>
            <a:lvl9pPr marL="2057400">
              <a:defRPr sz="16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contenido 3"/>
          <p:cNvSpPr>
            <a:spLocks noGrp="1"/>
          </p:cNvSpPr>
          <p:nvPr>
            <p:ph sz="half" idx="2"/>
          </p:nvPr>
        </p:nvSpPr>
        <p:spPr>
          <a:xfrm>
            <a:off x="6704015" y="1828800"/>
            <a:ext cx="4419600" cy="4419600"/>
          </a:xfrm>
        </p:spPr>
        <p:txBody>
          <a:bodyPr rtlCol="0">
            <a:normAutofit/>
          </a:bodyPr>
          <a:lstStyle>
            <a:lvl1pPr>
              <a:defRPr sz="2400"/>
            </a:lvl1pPr>
            <a:lvl2pPr>
              <a:defRPr sz="2000"/>
            </a:lvl2pPr>
            <a:lvl3pPr>
              <a:defRPr sz="1800"/>
            </a:lvl3pPr>
            <a:lvl4pPr>
              <a:defRPr sz="1600"/>
            </a:lvl4pPr>
            <a:lvl5pPr>
              <a:defRPr sz="1600"/>
            </a:lvl5pPr>
            <a:lvl6pPr marL="2057400">
              <a:defRPr sz="1600"/>
            </a:lvl6pPr>
            <a:lvl7pPr marL="2057400">
              <a:defRPr sz="1600"/>
            </a:lvl7pPr>
            <a:lvl8pPr marL="2057400">
              <a:defRPr sz="1600"/>
            </a:lvl8pPr>
            <a:lvl9pPr marL="2057400">
              <a:defRPr sz="16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ie de página 5"/>
          <p:cNvSpPr>
            <a:spLocks noGrp="1"/>
          </p:cNvSpPr>
          <p:nvPr>
            <p:ph type="ftr" sz="quarter" idx="11"/>
          </p:nvPr>
        </p:nvSpPr>
        <p:spPr/>
        <p:txBody>
          <a:bodyPr rtlCol="0"/>
          <a:lstStyle/>
          <a:p>
            <a:pPr rtl="0"/>
            <a:r>
              <a:rPr lang="es-ES" noProof="0"/>
              <a:t>MAGDALENA JULIETA JARA. 11/03/2022.</a:t>
            </a:r>
            <a:endParaRPr lang="es-ES" noProof="0" dirty="0"/>
          </a:p>
        </p:txBody>
      </p:sp>
      <p:sp>
        <p:nvSpPr>
          <p:cNvPr id="5" name="Marcador de posición de fecha 4"/>
          <p:cNvSpPr>
            <a:spLocks noGrp="1"/>
          </p:cNvSpPr>
          <p:nvPr>
            <p:ph type="dt" sz="half" idx="10"/>
          </p:nvPr>
        </p:nvSpPr>
        <p:spPr/>
        <p:txBody>
          <a:bodyPr rtlCol="0"/>
          <a:lstStyle/>
          <a:p>
            <a:pPr rtl="0"/>
            <a:endParaRPr lang="es-ES" noProof="0" dirty="0"/>
          </a:p>
        </p:txBody>
      </p:sp>
      <p:sp>
        <p:nvSpPr>
          <p:cNvPr id="7" name="Marcador de número de diapositiva 6"/>
          <p:cNvSpPr>
            <a:spLocks noGrp="1"/>
          </p:cNvSpPr>
          <p:nvPr>
            <p:ph type="sldNum" sz="quarter" idx="12"/>
          </p:nvPr>
        </p:nvSpPr>
        <p:spPr/>
        <p:txBody>
          <a:bodyPr rtlCol="0"/>
          <a:lstStyle/>
          <a:p>
            <a:pPr rtl="0"/>
            <a:fld id="{2A013F82-EE5E-44EE-A61D-E31C6657F26F}" type="slidenum">
              <a:rPr lang="es-ES" noProof="0"/>
              <a:t>‹Nº›</a:t>
            </a:fld>
            <a:endParaRPr lang="es-ES" noProof="0" dirty="0"/>
          </a:p>
        </p:txBody>
      </p:sp>
    </p:spTree>
    <p:extLst>
      <p:ext uri="{BB962C8B-B14F-4D97-AF65-F5344CB8AC3E}">
        <p14:creationId xmlns:p14="http://schemas.microsoft.com/office/powerpoint/2010/main" val="2825340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a:defRPr/>
            </a:lvl1pPr>
          </a:lstStyle>
          <a:p>
            <a:pPr rtl="0"/>
            <a:r>
              <a:rPr lang="es-ES"/>
              <a:t>Haga clic para modificar el estilo de título del patrón</a:t>
            </a:r>
            <a:endParaRPr/>
          </a:p>
        </p:txBody>
      </p:sp>
      <p:sp>
        <p:nvSpPr>
          <p:cNvPr id="3" name="Marcador de texto 2"/>
          <p:cNvSpPr>
            <a:spLocks noGrp="1"/>
          </p:cNvSpPr>
          <p:nvPr>
            <p:ph type="body" idx="1"/>
          </p:nvPr>
        </p:nvSpPr>
        <p:spPr>
          <a:xfrm>
            <a:off x="1978022" y="1828800"/>
            <a:ext cx="4416552" cy="838200"/>
          </a:xfrm>
        </p:spPr>
        <p:txBody>
          <a:bodyPr rtlCol="0" anchor="ctr">
            <a:noAutofit/>
          </a:bodyPr>
          <a:lstStyle>
            <a:lvl1pPr marL="0" indent="0">
              <a:spcBef>
                <a:spcPts val="0"/>
              </a:spcBef>
              <a:buNone/>
              <a:defRPr sz="24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a:t>Haga clic para modificar los estilos de texto del patrón</a:t>
            </a:r>
          </a:p>
        </p:txBody>
      </p:sp>
      <p:sp>
        <p:nvSpPr>
          <p:cNvPr id="4" name="Marcador de contenido 3"/>
          <p:cNvSpPr>
            <a:spLocks noGrp="1"/>
          </p:cNvSpPr>
          <p:nvPr>
            <p:ph sz="half" idx="2"/>
          </p:nvPr>
        </p:nvSpPr>
        <p:spPr>
          <a:xfrm>
            <a:off x="1978022" y="2743200"/>
            <a:ext cx="4416552" cy="3505200"/>
          </a:xfrm>
        </p:spPr>
        <p:txBody>
          <a:bodyPr rtlCol="0">
            <a:normAutofit/>
          </a:bodyPr>
          <a:lstStyle>
            <a:lvl1pPr>
              <a:defRPr sz="2000"/>
            </a:lvl1pPr>
            <a:lvl2pPr>
              <a:defRPr sz="1800"/>
            </a:lvl2pPr>
            <a:lvl3pPr>
              <a:defRPr sz="1600"/>
            </a:lvl3pPr>
            <a:lvl4pPr>
              <a:defRPr sz="1400"/>
            </a:lvl4pPr>
            <a:lvl5pPr marL="2057400">
              <a:defRPr sz="1400"/>
            </a:lvl5pPr>
            <a:lvl6pPr marL="2057400">
              <a:defRPr sz="1400"/>
            </a:lvl6pPr>
            <a:lvl7pPr marL="2057400">
              <a:defRPr sz="1400"/>
            </a:lvl7pPr>
            <a:lvl8pPr marL="2057400">
              <a:defRPr sz="1400"/>
            </a:lvl8pPr>
            <a:lvl9pPr marL="2057400">
              <a:defRPr sz="140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5" name="Marcador de texto 4"/>
          <p:cNvSpPr>
            <a:spLocks noGrp="1"/>
          </p:cNvSpPr>
          <p:nvPr>
            <p:ph type="body" sz="quarter" idx="3"/>
          </p:nvPr>
        </p:nvSpPr>
        <p:spPr>
          <a:xfrm>
            <a:off x="6705472" y="1828800"/>
            <a:ext cx="4416552" cy="838200"/>
          </a:xfrm>
        </p:spPr>
        <p:txBody>
          <a:bodyPr rtlCol="0" anchor="ctr">
            <a:noAutofit/>
          </a:bodyPr>
          <a:lstStyle>
            <a:lvl1pPr marL="0" indent="0">
              <a:spcBef>
                <a:spcPts val="0"/>
              </a:spcBef>
              <a:buNone/>
              <a:defRPr sz="24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a:t>Haga clic para modificar los estilos de texto del patrón</a:t>
            </a:r>
          </a:p>
        </p:txBody>
      </p:sp>
      <p:sp>
        <p:nvSpPr>
          <p:cNvPr id="6" name="Marcador de contenido 5"/>
          <p:cNvSpPr>
            <a:spLocks noGrp="1"/>
          </p:cNvSpPr>
          <p:nvPr>
            <p:ph sz="quarter" idx="4"/>
          </p:nvPr>
        </p:nvSpPr>
        <p:spPr>
          <a:xfrm>
            <a:off x="6705472" y="2743200"/>
            <a:ext cx="4416552" cy="3505200"/>
          </a:xfrm>
        </p:spPr>
        <p:txBody>
          <a:bodyPr rtlCol="0">
            <a:normAutofit/>
          </a:bodyPr>
          <a:lstStyle>
            <a:lvl1pPr>
              <a:defRPr sz="2000"/>
            </a:lvl1pPr>
            <a:lvl2pPr>
              <a:defRPr sz="1800"/>
            </a:lvl2pPr>
            <a:lvl3pPr>
              <a:defRPr sz="1600"/>
            </a:lvl3pPr>
            <a:lvl4pPr>
              <a:defRPr sz="1400"/>
            </a:lvl4pPr>
            <a:lvl5pPr marL="2057400">
              <a:defRPr sz="1400"/>
            </a:lvl5pPr>
            <a:lvl6pPr marL="2057400">
              <a:defRPr sz="1400"/>
            </a:lvl6pPr>
            <a:lvl7pPr marL="2057400">
              <a:defRPr sz="1400"/>
            </a:lvl7pPr>
            <a:lvl8pPr marL="2057400">
              <a:defRPr sz="1400"/>
            </a:lvl8pPr>
            <a:lvl9pPr marL="2057400">
              <a:defRPr sz="140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8" name="Marcador de pie de página 7"/>
          <p:cNvSpPr>
            <a:spLocks noGrp="1"/>
          </p:cNvSpPr>
          <p:nvPr>
            <p:ph type="ftr" sz="quarter" idx="11"/>
          </p:nvPr>
        </p:nvSpPr>
        <p:spPr/>
        <p:txBody>
          <a:bodyPr rtlCol="0"/>
          <a:lstStyle/>
          <a:p>
            <a:pPr rtl="0"/>
            <a:r>
              <a:rPr lang="es-AR"/>
              <a:t>MAGDALENA JULIETA JARA. 11/03/2022.</a:t>
            </a:r>
            <a:endParaRPr/>
          </a:p>
        </p:txBody>
      </p:sp>
      <p:sp>
        <p:nvSpPr>
          <p:cNvPr id="7" name="Marcador de fecha 6"/>
          <p:cNvSpPr>
            <a:spLocks noGrp="1"/>
          </p:cNvSpPr>
          <p:nvPr>
            <p:ph type="dt" sz="half" idx="10"/>
          </p:nvPr>
        </p:nvSpPr>
        <p:spPr/>
        <p:txBody>
          <a:bodyPr rtlCol="0"/>
          <a:lstStyle/>
          <a:p>
            <a:pPr rtl="0"/>
            <a:endParaRPr/>
          </a:p>
        </p:txBody>
      </p:sp>
      <p:sp>
        <p:nvSpPr>
          <p:cNvPr id="9" name="Marcador de número de diapositiva 8"/>
          <p:cNvSpPr>
            <a:spLocks noGrp="1"/>
          </p:cNvSpPr>
          <p:nvPr>
            <p:ph type="sldNum" sz="quarter" idx="12"/>
          </p:nvPr>
        </p:nvSpPr>
        <p:spPr/>
        <p:txBody>
          <a:bodyPr rtlCol="0"/>
          <a:lstStyle/>
          <a:p>
            <a:pPr rtl="0"/>
            <a:fld id="{2A013F82-EE5E-44EE-A61D-E31C6657F26F}" type="slidenum">
              <a:rPr/>
              <a:t>‹Nº›</a:t>
            </a:fld>
            <a:endParaRPr/>
          </a:p>
        </p:txBody>
      </p:sp>
    </p:spTree>
    <p:extLst>
      <p:ext uri="{BB962C8B-B14F-4D97-AF65-F5344CB8AC3E}">
        <p14:creationId xmlns:p14="http://schemas.microsoft.com/office/powerpoint/2010/main" val="4208419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4" name="Marcador de pie de página 3"/>
          <p:cNvSpPr>
            <a:spLocks noGrp="1"/>
          </p:cNvSpPr>
          <p:nvPr>
            <p:ph type="ftr" sz="quarter" idx="11"/>
          </p:nvPr>
        </p:nvSpPr>
        <p:spPr/>
        <p:txBody>
          <a:bodyPr rtlCol="0"/>
          <a:lstStyle/>
          <a:p>
            <a:pPr rtl="0"/>
            <a:r>
              <a:rPr lang="es-ES" noProof="0"/>
              <a:t>MAGDALENA JULIETA JARA. 11/03/2022.</a:t>
            </a:r>
            <a:endParaRPr lang="es-ES" noProof="0" dirty="0"/>
          </a:p>
        </p:txBody>
      </p:sp>
      <p:sp>
        <p:nvSpPr>
          <p:cNvPr id="3" name="Marcador de fecha 2"/>
          <p:cNvSpPr>
            <a:spLocks noGrp="1"/>
          </p:cNvSpPr>
          <p:nvPr>
            <p:ph type="dt" sz="half" idx="10"/>
          </p:nvPr>
        </p:nvSpPr>
        <p:spPr/>
        <p:txBody>
          <a:bodyPr rtlCol="0"/>
          <a:lstStyle/>
          <a:p>
            <a:pPr rtl="0"/>
            <a:endParaRPr lang="es-ES" noProof="0" dirty="0"/>
          </a:p>
        </p:txBody>
      </p:sp>
      <p:sp>
        <p:nvSpPr>
          <p:cNvPr id="5" name="Marcador de número de diapositiva 4"/>
          <p:cNvSpPr>
            <a:spLocks noGrp="1"/>
          </p:cNvSpPr>
          <p:nvPr>
            <p:ph type="sldNum" sz="quarter" idx="12"/>
          </p:nvPr>
        </p:nvSpPr>
        <p:spPr/>
        <p:txBody>
          <a:bodyPr rtlCol="0"/>
          <a:lstStyle/>
          <a:p>
            <a:pPr rtl="0"/>
            <a:fld id="{2A013F82-EE5E-44EE-A61D-E31C6657F26F}" type="slidenum">
              <a:rPr lang="es-ES" noProof="0"/>
              <a:t>‹Nº›</a:t>
            </a:fld>
            <a:endParaRPr lang="es-ES" noProof="0" dirty="0"/>
          </a:p>
        </p:txBody>
      </p:sp>
    </p:spTree>
    <p:extLst>
      <p:ext uri="{BB962C8B-B14F-4D97-AF65-F5344CB8AC3E}">
        <p14:creationId xmlns:p14="http://schemas.microsoft.com/office/powerpoint/2010/main" val="162663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pic>
        <p:nvPicPr>
          <p:cNvPr id="6" name="Imagen 5" descr="Ola marina gigante (semitransparente)" title="Ola marina"/>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56"/>
            <a:ext cx="12188824" cy="6857887"/>
          </a:xfrm>
          <a:prstGeom prst="rect">
            <a:avLst/>
          </a:prstGeom>
        </p:spPr>
      </p:pic>
      <p:sp>
        <p:nvSpPr>
          <p:cNvPr id="3" name="Marcador de pie de página 2"/>
          <p:cNvSpPr>
            <a:spLocks noGrp="1"/>
          </p:cNvSpPr>
          <p:nvPr>
            <p:ph type="ftr" sz="quarter" idx="11"/>
          </p:nvPr>
        </p:nvSpPr>
        <p:spPr/>
        <p:txBody>
          <a:bodyPr rtlCol="0"/>
          <a:lstStyle/>
          <a:p>
            <a:pPr rtl="0"/>
            <a:r>
              <a:rPr lang="es-ES" noProof="0"/>
              <a:t>MAGDALENA JULIETA JARA. 11/03/2022.</a:t>
            </a:r>
            <a:endParaRPr lang="es-ES" noProof="0" dirty="0"/>
          </a:p>
        </p:txBody>
      </p:sp>
      <p:sp>
        <p:nvSpPr>
          <p:cNvPr id="2" name="Marcador de fecha 1"/>
          <p:cNvSpPr>
            <a:spLocks noGrp="1"/>
          </p:cNvSpPr>
          <p:nvPr>
            <p:ph type="dt" sz="half" idx="10"/>
          </p:nvPr>
        </p:nvSpPr>
        <p:spPr/>
        <p:txBody>
          <a:bodyPr rtlCol="0"/>
          <a:lstStyle/>
          <a:p>
            <a:pPr rtl="0"/>
            <a:endParaRPr lang="es-ES" noProof="0" dirty="0"/>
          </a:p>
        </p:txBody>
      </p:sp>
      <p:sp>
        <p:nvSpPr>
          <p:cNvPr id="4" name="Marcador de número de diapositiva 3"/>
          <p:cNvSpPr>
            <a:spLocks noGrp="1"/>
          </p:cNvSpPr>
          <p:nvPr>
            <p:ph type="sldNum" sz="quarter" idx="12"/>
          </p:nvPr>
        </p:nvSpPr>
        <p:spPr/>
        <p:txBody>
          <a:bodyPr rtlCol="0"/>
          <a:lstStyle/>
          <a:p>
            <a:pPr rtl="0"/>
            <a:fld id="{2A013F82-EE5E-44EE-A61D-E31C6657F26F}" type="slidenum">
              <a:rPr lang="es-ES" noProof="0"/>
              <a:t>‹Nº›</a:t>
            </a:fld>
            <a:endParaRPr lang="es-ES" noProof="0" dirty="0"/>
          </a:p>
        </p:txBody>
      </p:sp>
    </p:spTree>
    <p:extLst>
      <p:ext uri="{BB962C8B-B14F-4D97-AF65-F5344CB8AC3E}">
        <p14:creationId xmlns:p14="http://schemas.microsoft.com/office/powerpoint/2010/main" val="3607540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979613" y="588963"/>
            <a:ext cx="3657600" cy="2840037"/>
          </a:xfrm>
        </p:spPr>
        <p:txBody>
          <a:bodyPr rtlCol="0" anchor="b">
            <a:noAutofit/>
          </a:bodyPr>
          <a:lstStyle>
            <a:lvl1pPr algn="l">
              <a:lnSpc>
                <a:spcPct val="80000"/>
              </a:lnSpc>
              <a:defRPr sz="3600" b="0">
                <a:solidFill>
                  <a:schemeClr val="tx1"/>
                </a:solidFill>
              </a:defRPr>
            </a:lvl1pPr>
          </a:lstStyle>
          <a:p>
            <a:pPr rtl="0"/>
            <a:r>
              <a:rPr lang="es-ES" noProof="0"/>
              <a:t>Haga clic para modificar el estilo de título del patrón</a:t>
            </a:r>
            <a:endParaRPr lang="es-ES" noProof="0" dirty="0"/>
          </a:p>
        </p:txBody>
      </p:sp>
      <p:sp>
        <p:nvSpPr>
          <p:cNvPr id="3" name="Marcador de contenido 2"/>
          <p:cNvSpPr>
            <a:spLocks noGrp="1"/>
          </p:cNvSpPr>
          <p:nvPr>
            <p:ph idx="1"/>
          </p:nvPr>
        </p:nvSpPr>
        <p:spPr>
          <a:xfrm>
            <a:off x="6094414" y="588963"/>
            <a:ext cx="5486400" cy="5580061"/>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texto 3"/>
          <p:cNvSpPr>
            <a:spLocks noGrp="1"/>
          </p:cNvSpPr>
          <p:nvPr>
            <p:ph type="body" sz="half" idx="2"/>
          </p:nvPr>
        </p:nvSpPr>
        <p:spPr>
          <a:xfrm>
            <a:off x="1979613" y="3581399"/>
            <a:ext cx="3657600" cy="2587625"/>
          </a:xfrm>
        </p:spPr>
        <p:txBody>
          <a:bodyPr rtlCol="0">
            <a:normAutofit/>
          </a:bodyPr>
          <a:lstStyle>
            <a:lvl1pPr marL="0" indent="0">
              <a:lnSpc>
                <a:spcPct val="110000"/>
              </a:lnSpc>
              <a:spcBef>
                <a:spcPts val="12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Haga clic para modificar los estilos de texto del patrón</a:t>
            </a:r>
          </a:p>
        </p:txBody>
      </p:sp>
      <p:sp>
        <p:nvSpPr>
          <p:cNvPr id="6" name="Marcador de pie de página 5"/>
          <p:cNvSpPr>
            <a:spLocks noGrp="1"/>
          </p:cNvSpPr>
          <p:nvPr>
            <p:ph type="ftr" sz="quarter" idx="11"/>
          </p:nvPr>
        </p:nvSpPr>
        <p:spPr/>
        <p:txBody>
          <a:bodyPr rtlCol="0"/>
          <a:lstStyle/>
          <a:p>
            <a:pPr rtl="0"/>
            <a:r>
              <a:rPr lang="es-ES" noProof="0"/>
              <a:t>MAGDALENA JULIETA JARA. 11/03/2022.</a:t>
            </a:r>
            <a:endParaRPr lang="es-ES" noProof="0" dirty="0"/>
          </a:p>
        </p:txBody>
      </p:sp>
      <p:sp>
        <p:nvSpPr>
          <p:cNvPr id="5" name="Marcador de posición de fecha 4"/>
          <p:cNvSpPr>
            <a:spLocks noGrp="1"/>
          </p:cNvSpPr>
          <p:nvPr>
            <p:ph type="dt" sz="half" idx="10"/>
          </p:nvPr>
        </p:nvSpPr>
        <p:spPr/>
        <p:txBody>
          <a:bodyPr rtlCol="0"/>
          <a:lstStyle/>
          <a:p>
            <a:pPr rtl="0"/>
            <a:endParaRPr lang="es-ES" noProof="0" dirty="0"/>
          </a:p>
        </p:txBody>
      </p:sp>
      <p:sp>
        <p:nvSpPr>
          <p:cNvPr id="7" name="Marcador de número de diapositiva 6"/>
          <p:cNvSpPr>
            <a:spLocks noGrp="1"/>
          </p:cNvSpPr>
          <p:nvPr>
            <p:ph type="sldNum" sz="quarter" idx="12"/>
          </p:nvPr>
        </p:nvSpPr>
        <p:spPr/>
        <p:txBody>
          <a:bodyPr rtlCol="0"/>
          <a:lstStyle/>
          <a:p>
            <a:pPr rtl="0"/>
            <a:fld id="{2A013F82-EE5E-44EE-A61D-E31C6657F26F}" type="slidenum">
              <a:rPr lang="es-ES" noProof="0"/>
              <a:t>‹Nº›</a:t>
            </a:fld>
            <a:endParaRPr lang="es-ES" noProof="0" dirty="0"/>
          </a:p>
        </p:txBody>
      </p:sp>
    </p:spTree>
    <p:extLst>
      <p:ext uri="{BB962C8B-B14F-4D97-AF65-F5344CB8AC3E}">
        <p14:creationId xmlns:p14="http://schemas.microsoft.com/office/powerpoint/2010/main" val="2544981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1979613" y="588963"/>
            <a:ext cx="3657600" cy="2840038"/>
          </a:xfrm>
        </p:spPr>
        <p:txBody>
          <a:bodyPr rtlCol="0" anchor="b">
            <a:normAutofit/>
          </a:bodyPr>
          <a:lstStyle>
            <a:lvl1pPr algn="l">
              <a:lnSpc>
                <a:spcPct val="80000"/>
              </a:lnSpc>
              <a:defRPr sz="3600" b="0" i="0" baseline="0">
                <a:solidFill>
                  <a:schemeClr val="tx1"/>
                </a:solidFill>
              </a:defRPr>
            </a:lvl1pPr>
          </a:lstStyle>
          <a:p>
            <a:pPr rtl="0"/>
            <a:r>
              <a:rPr lang="es-ES" noProof="0"/>
              <a:t>Haga clic para modificar el estilo de título del patrón</a:t>
            </a:r>
            <a:endParaRPr lang="es-ES" noProof="0" dirty="0"/>
          </a:p>
        </p:txBody>
      </p:sp>
      <p:sp>
        <p:nvSpPr>
          <p:cNvPr id="8" name="Rectángulo 7"/>
          <p:cNvSpPr/>
          <p:nvPr/>
        </p:nvSpPr>
        <p:spPr>
          <a:xfrm>
            <a:off x="6094461" y="588963"/>
            <a:ext cx="5486352" cy="5580062"/>
          </a:xfrm>
          <a:prstGeom prst="rect">
            <a:avLst/>
          </a:prstGeom>
          <a:solidFill>
            <a:srgbClr val="1B5D72">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 name="Marcador de posición de imagen 2" descr="Marcador de posición vacío para agregar una imagen. Haga clic en el marcador de posición y seleccione la imagen que desee agregar"/>
          <p:cNvSpPr>
            <a:spLocks noGrp="1"/>
          </p:cNvSpPr>
          <p:nvPr>
            <p:ph type="pic" idx="1"/>
          </p:nvPr>
        </p:nvSpPr>
        <p:spPr>
          <a:xfrm>
            <a:off x="6307494" y="805658"/>
            <a:ext cx="5060286" cy="5146672"/>
          </a:xfrm>
          <a:solidFill>
            <a:schemeClr val="bg2"/>
          </a:solidFill>
        </p:spPr>
        <p:txBody>
          <a:bodyPr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endParaRPr lang="es-ES" noProof="0" dirty="0"/>
          </a:p>
        </p:txBody>
      </p:sp>
      <p:sp>
        <p:nvSpPr>
          <p:cNvPr id="4" name="Marcador de texto 3"/>
          <p:cNvSpPr>
            <a:spLocks noGrp="1"/>
          </p:cNvSpPr>
          <p:nvPr>
            <p:ph type="body" sz="half" idx="2"/>
          </p:nvPr>
        </p:nvSpPr>
        <p:spPr>
          <a:xfrm>
            <a:off x="1979613" y="3581399"/>
            <a:ext cx="3657600" cy="2587625"/>
          </a:xfrm>
        </p:spPr>
        <p:txBody>
          <a:bodyPr rtlCol="0">
            <a:normAutofit/>
          </a:bodyPr>
          <a:lstStyle>
            <a:lvl1pPr marL="0" indent="0">
              <a:lnSpc>
                <a:spcPct val="110000"/>
              </a:lnSpc>
              <a:spcBef>
                <a:spcPts val="12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Haga clic para modificar los estilos de texto del patrón</a:t>
            </a:r>
          </a:p>
        </p:txBody>
      </p:sp>
      <p:sp>
        <p:nvSpPr>
          <p:cNvPr id="6" name="Marcador de pie de página 5"/>
          <p:cNvSpPr>
            <a:spLocks noGrp="1"/>
          </p:cNvSpPr>
          <p:nvPr>
            <p:ph type="ftr" sz="quarter" idx="11"/>
          </p:nvPr>
        </p:nvSpPr>
        <p:spPr/>
        <p:txBody>
          <a:bodyPr rtlCol="0"/>
          <a:lstStyle/>
          <a:p>
            <a:pPr rtl="0"/>
            <a:r>
              <a:rPr lang="es-ES" noProof="0"/>
              <a:t>MAGDALENA JULIETA JARA. 11/03/2022.</a:t>
            </a:r>
            <a:endParaRPr lang="es-ES" noProof="0" dirty="0"/>
          </a:p>
        </p:txBody>
      </p:sp>
      <p:sp>
        <p:nvSpPr>
          <p:cNvPr id="5" name="Marcador de posición de fecha 4"/>
          <p:cNvSpPr>
            <a:spLocks noGrp="1"/>
          </p:cNvSpPr>
          <p:nvPr>
            <p:ph type="dt" sz="half" idx="10"/>
          </p:nvPr>
        </p:nvSpPr>
        <p:spPr/>
        <p:txBody>
          <a:bodyPr rtlCol="0"/>
          <a:lstStyle/>
          <a:p>
            <a:pPr rtl="0"/>
            <a:endParaRPr lang="es-ES" noProof="0" dirty="0"/>
          </a:p>
        </p:txBody>
      </p:sp>
      <p:sp>
        <p:nvSpPr>
          <p:cNvPr id="7" name="Marcador de número de diapositiva 6"/>
          <p:cNvSpPr>
            <a:spLocks noGrp="1"/>
          </p:cNvSpPr>
          <p:nvPr>
            <p:ph type="sldNum" sz="quarter" idx="12"/>
          </p:nvPr>
        </p:nvSpPr>
        <p:spPr/>
        <p:txBody>
          <a:bodyPr rtlCol="0"/>
          <a:lstStyle/>
          <a:p>
            <a:pPr rtl="0"/>
            <a:fld id="{2A013F82-EE5E-44EE-A61D-E31C6657F26F}" type="slidenum">
              <a:rPr lang="es-ES" noProof="0"/>
              <a:pPr rtl="0"/>
              <a:t>‹Nº›</a:t>
            </a:fld>
            <a:endParaRPr lang="es-ES" noProof="0" dirty="0"/>
          </a:p>
        </p:txBody>
      </p:sp>
    </p:spTree>
    <p:extLst>
      <p:ext uri="{BB962C8B-B14F-4D97-AF65-F5344CB8AC3E}">
        <p14:creationId xmlns:p14="http://schemas.microsoft.com/office/powerpoint/2010/main" val="2249172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
              <a:srgbClr val="06171C"/>
            </a:gs>
            <a:gs pos="100000">
              <a:srgbClr val="134251"/>
            </a:gs>
            <a:gs pos="65000">
              <a:srgbClr val="134251"/>
            </a:gs>
          </a:gsLst>
          <a:lin ang="8100000" scaled="1"/>
          <a:tileRect/>
        </a:gradFill>
        <a:effectLst/>
      </p:bgPr>
    </p:bg>
    <p:spTree>
      <p:nvGrpSpPr>
        <p:cNvPr id="1" name=""/>
        <p:cNvGrpSpPr/>
        <p:nvPr/>
      </p:nvGrpSpPr>
      <p:grpSpPr>
        <a:xfrm>
          <a:off x="0" y="0"/>
          <a:ext cx="0" cy="0"/>
          <a:chOff x="0" y="0"/>
          <a:chExt cx="0" cy="0"/>
        </a:xfrm>
      </p:grpSpPr>
      <p:pic>
        <p:nvPicPr>
          <p:cNvPr id="7" name="Imagen 6" descr="Ola marina gigante (semitransparente)" title="Ola marina"/>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 y="56"/>
            <a:ext cx="12188824" cy="6857887"/>
          </a:xfrm>
          <a:prstGeom prst="rect">
            <a:avLst/>
          </a:prstGeom>
        </p:spPr>
      </p:pic>
      <p:pic>
        <p:nvPicPr>
          <p:cNvPr id="10" name="Imagen 9" descr="Ola marina gigante"/>
          <p:cNvPicPr>
            <a:picLocks noChangeAspect="1"/>
          </p:cNvPicPr>
          <p:nvPr/>
        </p:nvPicPr>
        <p:blipFill rotWithShape="1">
          <a:blip r:embed="rId14" cstate="print">
            <a:extLst>
              <a:ext uri="{28A0092B-C50C-407E-A947-70E740481C1C}">
                <a14:useLocalDpi xmlns:a14="http://schemas.microsoft.com/office/drawing/2010/main" val="0"/>
              </a:ext>
            </a:extLst>
          </a:blip>
          <a:srcRect/>
          <a:stretch/>
        </p:blipFill>
        <p:spPr>
          <a:xfrm>
            <a:off x="-1" y="0"/>
            <a:ext cx="1234758" cy="6857942"/>
          </a:xfrm>
          <a:prstGeom prst="rect">
            <a:avLst/>
          </a:prstGeom>
        </p:spPr>
      </p:pic>
      <p:sp>
        <p:nvSpPr>
          <p:cNvPr id="9" name="Rectángulo 8"/>
          <p:cNvSpPr/>
          <p:nvPr/>
        </p:nvSpPr>
        <p:spPr>
          <a:xfrm>
            <a:off x="1006156" y="0"/>
            <a:ext cx="228601" cy="6858000"/>
          </a:xfrm>
          <a:prstGeom prst="rect">
            <a:avLst/>
          </a:prstGeom>
          <a:solidFill>
            <a:srgbClr val="13425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 name="Marcador de título 1"/>
          <p:cNvSpPr>
            <a:spLocks noGrp="1"/>
          </p:cNvSpPr>
          <p:nvPr>
            <p:ph type="title"/>
          </p:nvPr>
        </p:nvSpPr>
        <p:spPr>
          <a:xfrm>
            <a:off x="1979612" y="381000"/>
            <a:ext cx="9144001" cy="1219200"/>
          </a:xfrm>
          <a:prstGeom prst="rect">
            <a:avLst/>
          </a:prstGeom>
        </p:spPr>
        <p:txBody>
          <a:bodyPr vert="horz" lIns="91440" tIns="45720" rIns="91440" bIns="45720" rtlCol="0" anchor="b">
            <a:normAutofit/>
          </a:bodyPr>
          <a:lstStyle/>
          <a:p>
            <a:pPr rtl="0"/>
            <a:r>
              <a:rPr lang="es-ES" noProof="0" dirty="0"/>
              <a:t>Haga clic para modificar el estilo de título del patrón</a:t>
            </a:r>
          </a:p>
        </p:txBody>
      </p:sp>
      <p:sp>
        <p:nvSpPr>
          <p:cNvPr id="3" name="Marcador de texto 2"/>
          <p:cNvSpPr>
            <a:spLocks noGrp="1"/>
          </p:cNvSpPr>
          <p:nvPr>
            <p:ph type="body" idx="1"/>
          </p:nvPr>
        </p:nvSpPr>
        <p:spPr>
          <a:xfrm>
            <a:off x="1979612" y="1828800"/>
            <a:ext cx="9144001" cy="4419600"/>
          </a:xfrm>
          <a:prstGeom prst="rect">
            <a:avLst/>
          </a:prstGeom>
        </p:spPr>
        <p:txBody>
          <a:bodyPr vert="horz" lIns="91440" tIns="45720" rIns="91440" bIns="45720" rtlCol="0">
            <a:normAutofit/>
          </a:bodyPr>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5" name="Marcador de pie de página 4"/>
          <p:cNvSpPr>
            <a:spLocks noGrp="1"/>
          </p:cNvSpPr>
          <p:nvPr>
            <p:ph type="ftr" sz="quarter" idx="3"/>
          </p:nvPr>
        </p:nvSpPr>
        <p:spPr>
          <a:xfrm>
            <a:off x="1979611" y="6400800"/>
            <a:ext cx="5954834" cy="276228"/>
          </a:xfrm>
          <a:prstGeom prst="rect">
            <a:avLst/>
          </a:prstGeom>
        </p:spPr>
        <p:txBody>
          <a:bodyPr vert="horz" lIns="91440" tIns="45720" rIns="91440" bIns="45720" rtlCol="0" anchor="ctr"/>
          <a:lstStyle>
            <a:lvl1pPr algn="l">
              <a:defRPr sz="1100">
                <a:solidFill>
                  <a:schemeClr val="tx1">
                    <a:tint val="75000"/>
                  </a:schemeClr>
                </a:solidFill>
              </a:defRPr>
            </a:lvl1pPr>
          </a:lstStyle>
          <a:p>
            <a:pPr rtl="0"/>
            <a:r>
              <a:rPr lang="es-ES" noProof="0"/>
              <a:t>MAGDALENA JULIETA JARA. 11/03/2022.</a:t>
            </a:r>
            <a:endParaRPr lang="es-ES" noProof="0" dirty="0"/>
          </a:p>
        </p:txBody>
      </p:sp>
      <p:sp>
        <p:nvSpPr>
          <p:cNvPr id="4" name="Marcador de fecha 3"/>
          <p:cNvSpPr>
            <a:spLocks noGrp="1"/>
          </p:cNvSpPr>
          <p:nvPr>
            <p:ph type="dt" sz="half" idx="2"/>
          </p:nvPr>
        </p:nvSpPr>
        <p:spPr>
          <a:xfrm>
            <a:off x="8228011" y="6400800"/>
            <a:ext cx="1548659" cy="276228"/>
          </a:xfrm>
          <a:prstGeom prst="rect">
            <a:avLst/>
          </a:prstGeom>
        </p:spPr>
        <p:txBody>
          <a:bodyPr vert="horz" lIns="91440" tIns="45720" rIns="91440" bIns="45720" rtlCol="0" anchor="ctr"/>
          <a:lstStyle>
            <a:lvl1pPr algn="r">
              <a:defRPr sz="1100">
                <a:solidFill>
                  <a:schemeClr val="tx1">
                    <a:tint val="75000"/>
                  </a:schemeClr>
                </a:solidFill>
              </a:defRPr>
            </a:lvl1pPr>
          </a:lstStyle>
          <a:p>
            <a:pPr rtl="0"/>
            <a:endParaRPr lang="es-ES" noProof="0" dirty="0"/>
          </a:p>
        </p:txBody>
      </p:sp>
      <p:sp>
        <p:nvSpPr>
          <p:cNvPr id="6" name="Marcador de número de diapositiva 5"/>
          <p:cNvSpPr>
            <a:spLocks noGrp="1"/>
          </p:cNvSpPr>
          <p:nvPr>
            <p:ph type="sldNum" sz="quarter" idx="4"/>
          </p:nvPr>
        </p:nvSpPr>
        <p:spPr>
          <a:xfrm>
            <a:off x="10056811" y="6400800"/>
            <a:ext cx="1066802" cy="276228"/>
          </a:xfrm>
          <a:prstGeom prst="rect">
            <a:avLst/>
          </a:prstGeom>
        </p:spPr>
        <p:txBody>
          <a:bodyPr vert="horz" lIns="91440" tIns="45720" rIns="91440" bIns="45720" rtlCol="0" anchor="ctr"/>
          <a:lstStyle>
            <a:lvl1pPr algn="r">
              <a:defRPr sz="1100">
                <a:solidFill>
                  <a:schemeClr val="tx1">
                    <a:tint val="75000"/>
                  </a:schemeClr>
                </a:solidFill>
              </a:defRPr>
            </a:lvl1pPr>
          </a:lstStyle>
          <a:p>
            <a:pPr rtl="0"/>
            <a:fld id="{2A013F82-EE5E-44EE-A61D-E31C6657F26F}" type="slidenum">
              <a:rPr lang="es-ES" noProof="0" smtClean="0"/>
              <a:pPr rtl="0"/>
              <a:t>‹Nº›</a:t>
            </a:fld>
            <a:endParaRPr lang="es-ES" noProof="0" dirty="0"/>
          </a:p>
        </p:txBody>
      </p:sp>
    </p:spTree>
    <p:extLst>
      <p:ext uri="{BB962C8B-B14F-4D97-AF65-F5344CB8AC3E}">
        <p14:creationId xmlns:p14="http://schemas.microsoft.com/office/powerpoint/2010/main" val="140305999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3838" indent="-223838" algn="l" defTabSz="914400" rtl="0" eaLnBrk="1" latinLnBrk="0" hangingPunct="1">
        <a:lnSpc>
          <a:spcPct val="90000"/>
        </a:lnSpc>
        <a:spcBef>
          <a:spcPts val="1800"/>
        </a:spcBef>
        <a:buSzPct val="80000"/>
        <a:buFont typeface="Arial"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SzPct val="80000"/>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SzPct val="80000"/>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SzPct val="80000"/>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SzPct val="8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600"/>
        </a:spcBef>
        <a:buSzPct val="80000"/>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600"/>
        </a:spcBef>
        <a:buSzPct val="80000"/>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600"/>
        </a:spcBef>
        <a:buSzPct val="80000"/>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600"/>
        </a:spcBef>
        <a:buSzPct val="8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ipsmisiones.com.ar/" TargetMode="External"/><Relationship Id="rId7" Type="http://schemas.openxmlformats.org/officeDocument/2006/relationships/hyperlink" Target="http://www.saij.gob.ar/" TargetMode="External"/><Relationship Id="rId2" Type="http://schemas.openxmlformats.org/officeDocument/2006/relationships/hyperlink" Target="https://www.anses.gob.a/" TargetMode="External"/><Relationship Id="rId1" Type="http://schemas.openxmlformats.org/officeDocument/2006/relationships/slideLayout" Target="../slideLayouts/slideLayout4.xml"/><Relationship Id="rId6" Type="http://schemas.openxmlformats.org/officeDocument/2006/relationships/hyperlink" Target="https://www.pjn.gov.ar/" TargetMode="External"/><Relationship Id="rId5" Type="http://schemas.openxmlformats.org/officeDocument/2006/relationships/hyperlink" Target="http://www.boletin.misiones.gov.ar/" TargetMode="External"/><Relationship Id="rId4" Type="http://schemas.openxmlformats.org/officeDocument/2006/relationships/hyperlink" Target="https://www.boletinoficial.gob.ar/"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ctrTitle"/>
          </p:nvPr>
        </p:nvSpPr>
        <p:spPr/>
        <p:txBody>
          <a:bodyPr rtlCol="0">
            <a:normAutofit fontScale="90000"/>
          </a:bodyPr>
          <a:lstStyle/>
          <a:p>
            <a:pPr rtl="0"/>
            <a:r>
              <a:rPr lang="es-ES" dirty="0"/>
              <a:t>Buenas Practicas</a:t>
            </a:r>
            <a:br>
              <a:rPr lang="es-ES" dirty="0"/>
            </a:br>
            <a:r>
              <a:rPr lang="es-ES" dirty="0"/>
              <a:t>en Seguridad Social</a:t>
            </a:r>
            <a:br>
              <a:rPr lang="es-ES" dirty="0"/>
            </a:br>
            <a:endParaRPr lang="es-ES" sz="5400" dirty="0"/>
          </a:p>
        </p:txBody>
      </p:sp>
      <p:sp>
        <p:nvSpPr>
          <p:cNvPr id="4" name="Subtítulo 3"/>
          <p:cNvSpPr>
            <a:spLocks noGrp="1"/>
          </p:cNvSpPr>
          <p:nvPr>
            <p:ph type="subTitle" idx="1"/>
          </p:nvPr>
        </p:nvSpPr>
        <p:spPr/>
        <p:txBody>
          <a:bodyPr rtlCol="0"/>
          <a:lstStyle/>
          <a:p>
            <a:pPr rtl="0"/>
            <a:r>
              <a:rPr lang="es-ES" dirty="0"/>
              <a:t>Magdalena Julieta Jara. </a:t>
            </a:r>
          </a:p>
          <a:p>
            <a:pPr rtl="0"/>
            <a:r>
              <a:rPr lang="es-ES" dirty="0"/>
              <a:t>26/04/2022</a:t>
            </a:r>
          </a:p>
        </p:txBody>
      </p:sp>
    </p:spTree>
    <p:extLst>
      <p:ext uri="{BB962C8B-B14F-4D97-AF65-F5344CB8AC3E}">
        <p14:creationId xmlns:p14="http://schemas.microsoft.com/office/powerpoint/2010/main" val="2808920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79612" y="381000"/>
            <a:ext cx="9144001" cy="6144344"/>
          </a:xfrm>
        </p:spPr>
        <p:txBody>
          <a:bodyPr rtlCol="0">
            <a:normAutofit fontScale="90000"/>
          </a:bodyPr>
          <a:lstStyle/>
          <a:p>
            <a:r>
              <a:rPr lang="es-ES" sz="2400" dirty="0"/>
              <a:t> </a:t>
            </a:r>
            <a:br>
              <a:rPr lang="es-ES" sz="2400" dirty="0"/>
            </a:br>
            <a:r>
              <a:rPr lang="es-ES" sz="2800" dirty="0"/>
              <a:t>*Servicios en </a:t>
            </a:r>
            <a:r>
              <a:rPr lang="es-ES" sz="2800" dirty="0" err="1"/>
              <a:t>Relacion</a:t>
            </a:r>
            <a:r>
              <a:rPr lang="es-ES" sz="2800" dirty="0"/>
              <a:t> de Dependencia</a:t>
            </a:r>
            <a:br>
              <a:rPr lang="es-ES" sz="2800" dirty="0"/>
            </a:br>
            <a:r>
              <a:rPr lang="es-ES" sz="2800" dirty="0"/>
              <a:t>  </a:t>
            </a:r>
            <a:r>
              <a:rPr lang="es-ES" sz="2800" dirty="0" err="1"/>
              <a:t>Prob</a:t>
            </a:r>
            <a:r>
              <a:rPr lang="es-ES" sz="2800" dirty="0"/>
              <a:t>. </a:t>
            </a:r>
            <a:r>
              <a:rPr lang="es-ES" sz="2800" dirty="0" err="1"/>
              <a:t>ANSeS</a:t>
            </a:r>
            <a:r>
              <a:rPr lang="es-ES" sz="2800" dirty="0"/>
              <a:t> 524/08.</a:t>
            </a:r>
            <a:br>
              <a:rPr lang="es-ES" sz="2800" dirty="0"/>
            </a:br>
            <a:br>
              <a:rPr lang="es-ES" sz="2800" dirty="0"/>
            </a:br>
            <a:r>
              <a:rPr lang="es-ES" sz="2800" dirty="0"/>
              <a:t>  Servicios Comunes</a:t>
            </a:r>
            <a:br>
              <a:rPr lang="es-ES" sz="2800" dirty="0"/>
            </a:br>
            <a:br>
              <a:rPr lang="es-ES" sz="2800" dirty="0"/>
            </a:br>
            <a:r>
              <a:rPr lang="es-ES" sz="2800" dirty="0"/>
              <a:t>  Servicios Diferenciales</a:t>
            </a:r>
            <a:br>
              <a:rPr lang="es-ES" sz="2800" dirty="0"/>
            </a:br>
            <a:br>
              <a:rPr lang="es-ES" sz="2800" dirty="0"/>
            </a:br>
            <a:br>
              <a:rPr lang="es-ES" sz="2800" dirty="0"/>
            </a:br>
            <a:br>
              <a:rPr lang="es-ES" sz="2800" dirty="0"/>
            </a:br>
            <a:r>
              <a:rPr lang="es-ES" sz="2800" dirty="0"/>
              <a:t>*Servicios </a:t>
            </a:r>
            <a:r>
              <a:rPr lang="es-ES" sz="2800" dirty="0" err="1"/>
              <a:t>Monotributista</a:t>
            </a:r>
            <a:r>
              <a:rPr lang="es-ES" sz="2800" dirty="0"/>
              <a:t> y/o </a:t>
            </a:r>
            <a:r>
              <a:rPr lang="es-ES" sz="2800" dirty="0" err="1"/>
              <a:t>Autonomos</a:t>
            </a:r>
            <a:br>
              <a:rPr lang="es-ES" sz="2800" dirty="0"/>
            </a:br>
            <a:r>
              <a:rPr lang="es-ES" sz="2800" dirty="0"/>
              <a:t>  </a:t>
            </a:r>
            <a:r>
              <a:rPr lang="es-ES" sz="2800" dirty="0" err="1"/>
              <a:t>Probat</a:t>
            </a:r>
            <a:r>
              <a:rPr lang="es-ES" sz="2800" dirty="0"/>
              <a:t>. </a:t>
            </a:r>
            <a:r>
              <a:rPr lang="es-ES" sz="2800" dirty="0" err="1"/>
              <a:t>ANSeS</a:t>
            </a:r>
            <a:r>
              <a:rPr lang="es-ES" sz="2800" dirty="0"/>
              <a:t> 555/10.</a:t>
            </a:r>
            <a:br>
              <a:rPr lang="es-ES" sz="2800" dirty="0"/>
            </a:br>
            <a:br>
              <a:rPr lang="es-ES" sz="2800" dirty="0"/>
            </a:br>
            <a:r>
              <a:rPr lang="es-ES" sz="2800" dirty="0"/>
              <a:t> SICAM. </a:t>
            </a:r>
            <a:br>
              <a:rPr lang="es-ES" sz="2800"/>
            </a:br>
            <a:r>
              <a:rPr lang="es-ES" sz="2800"/>
              <a:t> Socioeconomica</a:t>
            </a:r>
            <a:r>
              <a:rPr lang="es-ES" sz="2800" dirty="0"/>
              <a:t>.</a:t>
            </a:r>
            <a:br>
              <a:rPr lang="es-ES" sz="2800" dirty="0"/>
            </a:br>
            <a:endParaRPr lang="es-ES" sz="2800" dirty="0"/>
          </a:p>
        </p:txBody>
      </p:sp>
      <p:sp>
        <p:nvSpPr>
          <p:cNvPr id="3" name="Marcador de pie de página 2">
            <a:extLst>
              <a:ext uri="{FF2B5EF4-FFF2-40B4-BE49-F238E27FC236}">
                <a16:creationId xmlns:a16="http://schemas.microsoft.com/office/drawing/2014/main" id="{B4B1FED6-FB37-4EBD-9A14-A5B98A5EA800}"/>
              </a:ext>
            </a:extLst>
          </p:cNvPr>
          <p:cNvSpPr>
            <a:spLocks noGrp="1"/>
          </p:cNvSpPr>
          <p:nvPr>
            <p:ph type="ftr" sz="quarter" idx="11"/>
          </p:nvPr>
        </p:nvSpPr>
        <p:spPr/>
        <p:txBody>
          <a:bodyPr/>
          <a:lstStyle/>
          <a:p>
            <a:pPr rtl="0"/>
            <a:r>
              <a:rPr lang="es-ES" noProof="0" dirty="0"/>
              <a:t>MAGDALENA JULIETA JARA. 26/04/2022.</a:t>
            </a:r>
          </a:p>
        </p:txBody>
      </p:sp>
    </p:spTree>
    <p:extLst>
      <p:ext uri="{BB962C8B-B14F-4D97-AF65-F5344CB8AC3E}">
        <p14:creationId xmlns:p14="http://schemas.microsoft.com/office/powerpoint/2010/main" val="902157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BE3F2E-6254-485E-93D6-0BD9956241EA}"/>
              </a:ext>
            </a:extLst>
          </p:cNvPr>
          <p:cNvSpPr>
            <a:spLocks noGrp="1"/>
          </p:cNvSpPr>
          <p:nvPr>
            <p:ph type="title"/>
          </p:nvPr>
        </p:nvSpPr>
        <p:spPr>
          <a:xfrm>
            <a:off x="1979612" y="260648"/>
            <a:ext cx="9144001" cy="5544616"/>
          </a:xfrm>
        </p:spPr>
        <p:txBody>
          <a:bodyPr>
            <a:normAutofit fontScale="90000"/>
          </a:bodyPr>
          <a:lstStyle/>
          <a:p>
            <a:r>
              <a:rPr lang="es-AR" sz="3100" dirty="0" err="1"/>
              <a:t>Actuacion</a:t>
            </a:r>
            <a:r>
              <a:rPr lang="es-AR" sz="3100" dirty="0"/>
              <a:t> administrativa:</a:t>
            </a:r>
            <a:br>
              <a:rPr lang="es-AR" sz="3100" dirty="0"/>
            </a:br>
            <a:r>
              <a:rPr lang="es-AR" sz="3100" dirty="0" err="1"/>
              <a:t>ANSeS</a:t>
            </a:r>
            <a:r>
              <a:rPr lang="es-AR" sz="3100" dirty="0"/>
              <a:t>. </a:t>
            </a:r>
            <a:r>
              <a:rPr lang="es-AR" sz="3100" dirty="0">
                <a:hlinkClick r:id="rId2">
                  <a:extLst>
                    <a:ext uri="{A12FA001-AC4F-418D-AE19-62706E023703}">
                      <ahyp:hlinkClr xmlns:ahyp="http://schemas.microsoft.com/office/drawing/2018/hyperlinkcolor" val="tx"/>
                    </a:ext>
                  </a:extLst>
                </a:hlinkClick>
              </a:rPr>
              <a:t>https://www.anses.gob.a</a:t>
            </a:r>
            <a:r>
              <a:rPr lang="es-AR" sz="3100" dirty="0"/>
              <a:t>r</a:t>
            </a:r>
            <a:br>
              <a:rPr lang="es-AR" sz="3100" dirty="0"/>
            </a:br>
            <a:r>
              <a:rPr lang="es-AR" sz="3100" dirty="0"/>
              <a:t>SRT. </a:t>
            </a:r>
            <a:r>
              <a:rPr lang="es-ES" sz="3100" u="sng" dirty="0"/>
              <a:t>https://www.argentina.gob.ar</a:t>
            </a:r>
            <a:br>
              <a:rPr lang="es-ES" sz="3100" dirty="0"/>
            </a:br>
            <a:r>
              <a:rPr lang="es-ES" sz="3100" dirty="0"/>
              <a:t>AFIP. </a:t>
            </a:r>
            <a:r>
              <a:rPr lang="es-ES" sz="3100" u="sng" dirty="0"/>
              <a:t>https://www.afip.gob.ar</a:t>
            </a:r>
            <a:br>
              <a:rPr lang="es-ES" sz="3100" dirty="0"/>
            </a:br>
            <a:r>
              <a:rPr lang="es-AR" sz="3100" dirty="0"/>
              <a:t>IPS. </a:t>
            </a:r>
            <a:r>
              <a:rPr lang="es-ES" sz="3100" dirty="0">
                <a:hlinkClick r:id="rId3">
                  <a:extLst>
                    <a:ext uri="{A12FA001-AC4F-418D-AE19-62706E023703}">
                      <ahyp:hlinkClr xmlns:ahyp="http://schemas.microsoft.com/office/drawing/2018/hyperlinkcolor" val="tx"/>
                    </a:ext>
                  </a:extLst>
                </a:hlinkClick>
              </a:rPr>
              <a:t>https://ipsmisiones.com.ar</a:t>
            </a:r>
            <a:br>
              <a:rPr lang="es-ES" sz="3100" dirty="0"/>
            </a:br>
            <a:r>
              <a:rPr lang="es-ES" sz="3100" dirty="0"/>
              <a:t>B.O. </a:t>
            </a:r>
            <a:r>
              <a:rPr lang="es-AR" sz="3100" dirty="0">
                <a:hlinkClick r:id="rId4">
                  <a:extLst>
                    <a:ext uri="{A12FA001-AC4F-418D-AE19-62706E023703}">
                      <ahyp:hlinkClr xmlns:ahyp="http://schemas.microsoft.com/office/drawing/2018/hyperlinkcolor" val="tx"/>
                    </a:ext>
                  </a:extLst>
                </a:hlinkClick>
              </a:rPr>
              <a:t>https://www.boletinoficial.gob.ar</a:t>
            </a:r>
            <a:br>
              <a:rPr lang="es-AR" sz="3100" dirty="0"/>
            </a:br>
            <a:r>
              <a:rPr lang="es-ES" sz="3100" dirty="0"/>
              <a:t>B.O.</a:t>
            </a:r>
            <a:r>
              <a:rPr lang="es-AR" sz="3100" dirty="0">
                <a:hlinkClick r:id="rId5">
                  <a:extLst>
                    <a:ext uri="{A12FA001-AC4F-418D-AE19-62706E023703}">
                      <ahyp:hlinkClr xmlns:ahyp="http://schemas.microsoft.com/office/drawing/2018/hyperlinkcolor" val="tx"/>
                    </a:ext>
                  </a:extLst>
                </a:hlinkClick>
              </a:rPr>
              <a:t> http://www.boletin.misiones.gov.ar</a:t>
            </a:r>
            <a:br>
              <a:rPr lang="es-AR" sz="3100" dirty="0"/>
            </a:br>
            <a:br>
              <a:rPr lang="es-AR" sz="3100" dirty="0"/>
            </a:br>
            <a:r>
              <a:rPr lang="es-AR" sz="3100" dirty="0" err="1"/>
              <a:t>Actuacion</a:t>
            </a:r>
            <a:r>
              <a:rPr lang="es-AR" sz="3100" dirty="0"/>
              <a:t> judicial:</a:t>
            </a:r>
            <a:br>
              <a:rPr lang="es-AR" sz="3100" dirty="0"/>
            </a:br>
            <a:r>
              <a:rPr lang="es-AR" sz="3100" dirty="0" err="1"/>
              <a:t>CSJN.https</a:t>
            </a:r>
            <a:r>
              <a:rPr lang="es-AR" sz="3100" dirty="0"/>
              <a:t>://www.csjn.gov.ar</a:t>
            </a:r>
            <a:br>
              <a:rPr lang="es-AR" sz="3100" dirty="0"/>
            </a:br>
            <a:r>
              <a:rPr lang="es-AR" sz="3100" dirty="0"/>
              <a:t>PJN. </a:t>
            </a:r>
            <a:r>
              <a:rPr lang="es-ES" sz="3100" dirty="0">
                <a:hlinkClick r:id="rId6">
                  <a:extLst>
                    <a:ext uri="{A12FA001-AC4F-418D-AE19-62706E023703}">
                      <ahyp:hlinkClr xmlns:ahyp="http://schemas.microsoft.com/office/drawing/2018/hyperlinkcolor" val="tx"/>
                    </a:ext>
                  </a:extLst>
                </a:hlinkClick>
              </a:rPr>
              <a:t>https://www.pjn.gov.ar</a:t>
            </a:r>
            <a:br>
              <a:rPr lang="es-AR" sz="3100" dirty="0"/>
            </a:br>
            <a:r>
              <a:rPr lang="es-AR" sz="3100" dirty="0"/>
              <a:t>SAIJ. </a:t>
            </a:r>
            <a:r>
              <a:rPr lang="es-ES" sz="3100" u="sng" dirty="0">
                <a:hlinkClick r:id="rId7">
                  <a:extLst>
                    <a:ext uri="{A12FA001-AC4F-418D-AE19-62706E023703}">
                      <ahyp:hlinkClr xmlns:ahyp="http://schemas.microsoft.com/office/drawing/2018/hyperlinkcolor" val="tx"/>
                    </a:ext>
                  </a:extLst>
                </a:hlinkClick>
              </a:rPr>
              <a:t>http://www.saij.gob.ar</a:t>
            </a:r>
            <a:br>
              <a:rPr lang="es-ES" sz="3100" u="sng" dirty="0"/>
            </a:br>
            <a:endParaRPr lang="es-AR" sz="3100" dirty="0"/>
          </a:p>
        </p:txBody>
      </p:sp>
      <p:sp>
        <p:nvSpPr>
          <p:cNvPr id="5" name="Marcador de pie de página 4">
            <a:extLst>
              <a:ext uri="{FF2B5EF4-FFF2-40B4-BE49-F238E27FC236}">
                <a16:creationId xmlns:a16="http://schemas.microsoft.com/office/drawing/2014/main" id="{C3BBCCF7-154C-4890-9764-CE406591812C}"/>
              </a:ext>
            </a:extLst>
          </p:cNvPr>
          <p:cNvSpPr>
            <a:spLocks noGrp="1"/>
          </p:cNvSpPr>
          <p:nvPr>
            <p:ph type="ftr" sz="quarter" idx="11"/>
          </p:nvPr>
        </p:nvSpPr>
        <p:spPr/>
        <p:txBody>
          <a:bodyPr/>
          <a:lstStyle/>
          <a:p>
            <a:pPr rtl="0"/>
            <a:r>
              <a:rPr lang="es-ES" noProof="0" dirty="0"/>
              <a:t>MAGDALENA JULIETA JARA. 26/04/2022.</a:t>
            </a:r>
          </a:p>
        </p:txBody>
      </p:sp>
    </p:spTree>
    <p:extLst>
      <p:ext uri="{BB962C8B-B14F-4D97-AF65-F5344CB8AC3E}">
        <p14:creationId xmlns:p14="http://schemas.microsoft.com/office/powerpoint/2010/main" val="1483670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EFD377-32DE-4651-BF24-9044150058A5}"/>
              </a:ext>
            </a:extLst>
          </p:cNvPr>
          <p:cNvSpPr>
            <a:spLocks noGrp="1"/>
          </p:cNvSpPr>
          <p:nvPr>
            <p:ph type="title"/>
          </p:nvPr>
        </p:nvSpPr>
        <p:spPr>
          <a:xfrm>
            <a:off x="1989956" y="332656"/>
            <a:ext cx="9144001" cy="6216352"/>
          </a:xfrm>
        </p:spPr>
        <p:txBody>
          <a:bodyPr>
            <a:normAutofit fontScale="90000"/>
          </a:bodyPr>
          <a:lstStyle/>
          <a:p>
            <a:r>
              <a:rPr lang="es-AR" sz="3100" u="sng" dirty="0">
                <a:latin typeface="Arial" panose="020B0604020202020204" pitchFamily="34" charset="0"/>
                <a:cs typeface="Arial" panose="020B0604020202020204" pitchFamily="34" charset="0"/>
              </a:rPr>
              <a:t>Conclusión</a:t>
            </a:r>
            <a:r>
              <a:rPr lang="es-AR" sz="3100" dirty="0">
                <a:latin typeface="Arial" panose="020B0604020202020204" pitchFamily="34" charset="0"/>
                <a:cs typeface="Arial" panose="020B0604020202020204" pitchFamily="34" charset="0"/>
              </a:rPr>
              <a:t>:</a:t>
            </a:r>
            <a:br>
              <a:rPr lang="es-AR" sz="3100" dirty="0">
                <a:latin typeface="Arial" panose="020B0604020202020204" pitchFamily="34" charset="0"/>
                <a:cs typeface="Arial" panose="020B0604020202020204" pitchFamily="34" charset="0"/>
              </a:rPr>
            </a:br>
            <a:r>
              <a:rPr lang="es-AR" sz="3100" dirty="0">
                <a:latin typeface="Arial" panose="020B0604020202020204" pitchFamily="34" charset="0"/>
                <a:cs typeface="Arial" panose="020B0604020202020204" pitchFamily="34" charset="0"/>
              </a:rPr>
              <a:t>La persona es el centro del sistema administrativo, legislativo y judicial.</a:t>
            </a:r>
            <a:br>
              <a:rPr lang="es-AR" sz="3100" dirty="0">
                <a:latin typeface="Arial" panose="020B0604020202020204" pitchFamily="34" charset="0"/>
                <a:cs typeface="Arial" panose="020B0604020202020204" pitchFamily="34" charset="0"/>
              </a:rPr>
            </a:br>
            <a:r>
              <a:rPr lang="es-AR" sz="3100" dirty="0">
                <a:latin typeface="Arial" panose="020B0604020202020204" pitchFamily="34" charset="0"/>
                <a:cs typeface="Arial" panose="020B0604020202020204" pitchFamily="34" charset="0"/>
              </a:rPr>
              <a:t>La </a:t>
            </a:r>
            <a:r>
              <a:rPr lang="es-ES" sz="3100" dirty="0">
                <a:latin typeface="Arial" panose="020B0604020202020204" pitchFamily="34" charset="0"/>
                <a:cs typeface="Arial" panose="020B0604020202020204" pitchFamily="34" charset="0"/>
              </a:rPr>
              <a:t>C.N. y C.P. sirve de límite al ejercicio del poder publico.</a:t>
            </a:r>
            <a:br>
              <a:rPr lang="es-ES" sz="3100" dirty="0">
                <a:latin typeface="Arial" panose="020B0604020202020204" pitchFamily="34" charset="0"/>
                <a:cs typeface="Arial" panose="020B0604020202020204" pitchFamily="34" charset="0"/>
              </a:rPr>
            </a:br>
            <a:r>
              <a:rPr lang="es-ES" sz="3100" dirty="0">
                <a:latin typeface="Arial" panose="020B0604020202020204" pitchFamily="34" charset="0"/>
                <a:cs typeface="Arial" panose="020B0604020202020204" pitchFamily="34" charset="0"/>
              </a:rPr>
              <a:t>La vigencia del estado social de derecho depende del sistema de controles y de la responsabilidad de los gobiernos y de las autoridades.</a:t>
            </a:r>
            <a:br>
              <a:rPr lang="es-ES" sz="3100" dirty="0">
                <a:latin typeface="Arial" panose="020B0604020202020204" pitchFamily="34" charset="0"/>
                <a:cs typeface="Arial" panose="020B0604020202020204" pitchFamily="34" charset="0"/>
              </a:rPr>
            </a:br>
            <a:r>
              <a:rPr lang="es-ES" sz="3100" dirty="0">
                <a:latin typeface="Arial" panose="020B0604020202020204" pitchFamily="34" charset="0"/>
                <a:cs typeface="Arial" panose="020B0604020202020204" pitchFamily="34" charset="0"/>
              </a:rPr>
              <a:t>El respeto a los derechos humanos es una responsabilidad de toda la sociedad, la que debe ser garantizada por el Estado (art. 43 C.N.). </a:t>
            </a:r>
            <a:br>
              <a:rPr lang="es-ES" sz="3100" dirty="0">
                <a:latin typeface="Arial" panose="020B0604020202020204" pitchFamily="34" charset="0"/>
                <a:cs typeface="Arial" panose="020B0604020202020204" pitchFamily="34" charset="0"/>
              </a:rPr>
            </a:br>
            <a:r>
              <a:rPr lang="es-ES" sz="3100" dirty="0">
                <a:latin typeface="Arial" panose="020B0604020202020204" pitchFamily="34" charset="0"/>
                <a:cs typeface="Arial" panose="020B0604020202020204" pitchFamily="34" charset="0"/>
              </a:rPr>
              <a:t>Los derechos sociales, económicos y culturales contenidos en la ley fundamental, forman parte del estado de bienestar.</a:t>
            </a:r>
            <a:br>
              <a:rPr lang="es-ES" sz="3100" dirty="0">
                <a:latin typeface="Arial" panose="020B0604020202020204" pitchFamily="34" charset="0"/>
                <a:cs typeface="Arial" panose="020B0604020202020204" pitchFamily="34" charset="0"/>
              </a:rPr>
            </a:br>
            <a:br>
              <a:rPr lang="es-ES" sz="3100" dirty="0">
                <a:latin typeface="Arial" panose="020B0604020202020204" pitchFamily="34" charset="0"/>
                <a:cs typeface="Arial" panose="020B0604020202020204" pitchFamily="34" charset="0"/>
              </a:rPr>
            </a:br>
            <a:endParaRPr lang="es-AR" sz="2400" dirty="0">
              <a:latin typeface="Arial" panose="020B0604020202020204" pitchFamily="34" charset="0"/>
              <a:cs typeface="Arial" panose="020B0604020202020204" pitchFamily="34" charset="0"/>
            </a:endParaRPr>
          </a:p>
        </p:txBody>
      </p:sp>
      <p:sp>
        <p:nvSpPr>
          <p:cNvPr id="3" name="Marcador de pie de página 2">
            <a:extLst>
              <a:ext uri="{FF2B5EF4-FFF2-40B4-BE49-F238E27FC236}">
                <a16:creationId xmlns:a16="http://schemas.microsoft.com/office/drawing/2014/main" id="{210613D1-6215-427E-9406-D19306D34B6E}"/>
              </a:ext>
            </a:extLst>
          </p:cNvPr>
          <p:cNvSpPr>
            <a:spLocks noGrp="1"/>
          </p:cNvSpPr>
          <p:nvPr>
            <p:ph type="ftr" sz="quarter" idx="11"/>
          </p:nvPr>
        </p:nvSpPr>
        <p:spPr/>
        <p:txBody>
          <a:bodyPr/>
          <a:lstStyle/>
          <a:p>
            <a:pPr rtl="0"/>
            <a:r>
              <a:rPr lang="es-ES" noProof="0" dirty="0"/>
              <a:t>MAGDALENA JULIETA JARA. 26/04/2022.</a:t>
            </a:r>
          </a:p>
        </p:txBody>
      </p:sp>
    </p:spTree>
    <p:extLst>
      <p:ext uri="{BB962C8B-B14F-4D97-AF65-F5344CB8AC3E}">
        <p14:creationId xmlns:p14="http://schemas.microsoft.com/office/powerpoint/2010/main" val="418690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F78CE9-C975-4D87-B85F-5236EC809E74}"/>
              </a:ext>
            </a:extLst>
          </p:cNvPr>
          <p:cNvSpPr>
            <a:spLocks noGrp="1"/>
          </p:cNvSpPr>
          <p:nvPr>
            <p:ph type="title"/>
          </p:nvPr>
        </p:nvSpPr>
        <p:spPr>
          <a:xfrm>
            <a:off x="1989956" y="404664"/>
            <a:ext cx="9217024" cy="5904656"/>
          </a:xfrm>
        </p:spPr>
        <p:txBody>
          <a:bodyPr>
            <a:normAutofit fontScale="90000"/>
          </a:bodyPr>
          <a:lstStyle/>
          <a:p>
            <a:br>
              <a:rPr lang="es-AR" dirty="0"/>
            </a:br>
            <a:br>
              <a:rPr lang="es-AR" dirty="0"/>
            </a:br>
            <a:r>
              <a:rPr lang="es-AR" dirty="0"/>
              <a:t>Comunicación:</a:t>
            </a:r>
            <a:br>
              <a:rPr lang="es-AR" dirty="0"/>
            </a:br>
            <a:r>
              <a:rPr lang="es-AR" dirty="0"/>
              <a:t>Colegio de Abogados de la Provincia de Misiones autorizo la creación de una </a:t>
            </a:r>
            <a:br>
              <a:rPr lang="es-AR" dirty="0"/>
            </a:br>
            <a:r>
              <a:rPr lang="es-AR" dirty="0"/>
              <a:t>Biblioteca Previsional y un mail institucional en materia previsional.</a:t>
            </a:r>
            <a:br>
              <a:rPr lang="es-AR" dirty="0"/>
            </a:br>
            <a:br>
              <a:rPr lang="es-AR" dirty="0"/>
            </a:br>
            <a:r>
              <a:rPr lang="es-AR" dirty="0"/>
              <a:t>Gracias:</a:t>
            </a:r>
            <a:br>
              <a:rPr lang="es-AR" dirty="0"/>
            </a:br>
            <a:r>
              <a:rPr lang="es-AR" dirty="0"/>
              <a:t>Sr. Presidente Dr. Fernando Orbe.</a:t>
            </a:r>
            <a:br>
              <a:rPr lang="es-AR" dirty="0"/>
            </a:br>
            <a:r>
              <a:rPr lang="es-AR" dirty="0"/>
              <a:t>Sra. Vice Presidenta Dra. Patricia </a:t>
            </a:r>
            <a:r>
              <a:rPr lang="es-AR" dirty="0" err="1"/>
              <a:t>Doedderer</a:t>
            </a:r>
            <a:r>
              <a:rPr lang="es-AR" dirty="0"/>
              <a:t>.</a:t>
            </a:r>
            <a:br>
              <a:rPr lang="es-AR" dirty="0"/>
            </a:br>
            <a:r>
              <a:rPr lang="es-AR" dirty="0"/>
              <a:t>Coord. </a:t>
            </a:r>
            <a:r>
              <a:rPr lang="es-AR" dirty="0" err="1"/>
              <a:t>Gab</a:t>
            </a:r>
            <a:r>
              <a:rPr lang="es-AR" dirty="0"/>
              <a:t>. Acad. Dr. </a:t>
            </a:r>
            <a:r>
              <a:rPr lang="es-AR" dirty="0" err="1"/>
              <a:t>Victor</a:t>
            </a:r>
            <a:r>
              <a:rPr lang="es-AR" dirty="0"/>
              <a:t> De </a:t>
            </a:r>
            <a:r>
              <a:rPr lang="es-AR" dirty="0" err="1"/>
              <a:t>Menezes</a:t>
            </a:r>
            <a:r>
              <a:rPr lang="es-AR" dirty="0"/>
              <a:t>.</a:t>
            </a:r>
            <a:br>
              <a:rPr lang="es-AR" dirty="0"/>
            </a:br>
            <a:r>
              <a:rPr lang="es-AR" dirty="0"/>
              <a:t>Colegas.			</a:t>
            </a:r>
            <a:endParaRPr lang="es-AR" sz="2700" dirty="0"/>
          </a:p>
        </p:txBody>
      </p:sp>
      <p:sp>
        <p:nvSpPr>
          <p:cNvPr id="3" name="Marcador de pie de página 2">
            <a:extLst>
              <a:ext uri="{FF2B5EF4-FFF2-40B4-BE49-F238E27FC236}">
                <a16:creationId xmlns:a16="http://schemas.microsoft.com/office/drawing/2014/main" id="{5EFACF0D-3E0B-41C2-8E84-D040A3D80A4C}"/>
              </a:ext>
            </a:extLst>
          </p:cNvPr>
          <p:cNvSpPr>
            <a:spLocks noGrp="1"/>
          </p:cNvSpPr>
          <p:nvPr>
            <p:ph type="ftr" sz="quarter" idx="11"/>
          </p:nvPr>
        </p:nvSpPr>
        <p:spPr/>
        <p:txBody>
          <a:bodyPr/>
          <a:lstStyle/>
          <a:p>
            <a:pPr rtl="0"/>
            <a:r>
              <a:rPr lang="es-ES" noProof="0" dirty="0"/>
              <a:t>MAGDALENA JULIETA JARA. 26/04/2022.</a:t>
            </a:r>
          </a:p>
        </p:txBody>
      </p:sp>
    </p:spTree>
    <p:extLst>
      <p:ext uri="{BB962C8B-B14F-4D97-AF65-F5344CB8AC3E}">
        <p14:creationId xmlns:p14="http://schemas.microsoft.com/office/powerpoint/2010/main" val="1175056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F4FF5B-AB4A-474F-AABF-B15310E25AF7}"/>
              </a:ext>
            </a:extLst>
          </p:cNvPr>
          <p:cNvSpPr>
            <a:spLocks noGrp="1"/>
          </p:cNvSpPr>
          <p:nvPr>
            <p:ph type="title"/>
          </p:nvPr>
        </p:nvSpPr>
        <p:spPr/>
        <p:txBody>
          <a:bodyPr/>
          <a:lstStyle/>
          <a:p>
            <a:r>
              <a:rPr lang="es-AR" dirty="0" err="1"/>
              <a:t>Guia</a:t>
            </a:r>
            <a:r>
              <a:rPr lang="es-AR" dirty="0"/>
              <a:t>.</a:t>
            </a:r>
          </a:p>
        </p:txBody>
      </p:sp>
      <p:sp>
        <p:nvSpPr>
          <p:cNvPr id="3" name="Marcador de contenido 2">
            <a:extLst>
              <a:ext uri="{FF2B5EF4-FFF2-40B4-BE49-F238E27FC236}">
                <a16:creationId xmlns:a16="http://schemas.microsoft.com/office/drawing/2014/main" id="{6F579033-DB97-4F0D-B3C8-664BED357C68}"/>
              </a:ext>
            </a:extLst>
          </p:cNvPr>
          <p:cNvSpPr>
            <a:spLocks noGrp="1"/>
          </p:cNvSpPr>
          <p:nvPr>
            <p:ph idx="1"/>
          </p:nvPr>
        </p:nvSpPr>
        <p:spPr>
          <a:xfrm>
            <a:off x="1979612" y="1600200"/>
            <a:ext cx="9144001" cy="4648200"/>
          </a:xfrm>
        </p:spPr>
        <p:txBody>
          <a:bodyPr>
            <a:normAutofit/>
          </a:bodyPr>
          <a:lstStyle/>
          <a:p>
            <a:r>
              <a:rPr lang="es-ES" dirty="0"/>
              <a:t>Objetivo.</a:t>
            </a:r>
          </a:p>
          <a:p>
            <a:r>
              <a:rPr lang="es-ES" dirty="0"/>
              <a:t>Disponer de una guía de buenas prácticas para las y los colegas que se dedican habitualmente a esta rama del derecho, en la representación -apoderados o patrocinantes- de tramites previsionales.</a:t>
            </a:r>
          </a:p>
          <a:p>
            <a:r>
              <a:rPr lang="es-AR" b="1" dirty="0"/>
              <a:t>Finalidad.</a:t>
            </a:r>
          </a:p>
          <a:p>
            <a:r>
              <a:rPr lang="es-ES" dirty="0"/>
              <a:t>Difundir buenas practicas, de gran utilidad en el momento de la representación de titulares y los ayudara</a:t>
            </a:r>
            <a:r>
              <a:rPr lang="es-AR" dirty="0"/>
              <a:t> desde la perspectiva formativa e informativa. </a:t>
            </a:r>
          </a:p>
          <a:p>
            <a:r>
              <a:rPr lang="es-AR" dirty="0"/>
              <a:t>Canal de Comunicación: administrativa y judicial.</a:t>
            </a:r>
            <a:endParaRPr lang="es-ES" dirty="0"/>
          </a:p>
          <a:p>
            <a:pPr marL="0" indent="0">
              <a:buNone/>
            </a:pPr>
            <a:endParaRPr lang="es-AR" b="1" dirty="0"/>
          </a:p>
          <a:p>
            <a:endParaRPr lang="es-AR" dirty="0"/>
          </a:p>
        </p:txBody>
      </p:sp>
      <p:sp>
        <p:nvSpPr>
          <p:cNvPr id="4" name="Marcador de pie de página 3">
            <a:extLst>
              <a:ext uri="{FF2B5EF4-FFF2-40B4-BE49-F238E27FC236}">
                <a16:creationId xmlns:a16="http://schemas.microsoft.com/office/drawing/2014/main" id="{712E3033-6C81-4AE7-BA06-F4C386EA22B1}"/>
              </a:ext>
            </a:extLst>
          </p:cNvPr>
          <p:cNvSpPr>
            <a:spLocks noGrp="1"/>
          </p:cNvSpPr>
          <p:nvPr>
            <p:ph type="ftr" sz="quarter" idx="11"/>
          </p:nvPr>
        </p:nvSpPr>
        <p:spPr/>
        <p:txBody>
          <a:bodyPr/>
          <a:lstStyle/>
          <a:p>
            <a:pPr rtl="0"/>
            <a:r>
              <a:rPr lang="es-ES" noProof="0" dirty="0"/>
              <a:t>MAGDALENA JULIETA JARA. </a:t>
            </a:r>
            <a:r>
              <a:rPr lang="es-ES" dirty="0"/>
              <a:t>26</a:t>
            </a:r>
            <a:r>
              <a:rPr lang="es-ES" noProof="0" dirty="0"/>
              <a:t>/04/2022.</a:t>
            </a:r>
          </a:p>
        </p:txBody>
      </p:sp>
    </p:spTree>
    <p:extLst>
      <p:ext uri="{BB962C8B-B14F-4D97-AF65-F5344CB8AC3E}">
        <p14:creationId xmlns:p14="http://schemas.microsoft.com/office/powerpoint/2010/main" val="1371969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F07225-A70F-48BA-8932-F0C8FABC1016}"/>
              </a:ext>
            </a:extLst>
          </p:cNvPr>
          <p:cNvSpPr>
            <a:spLocks noGrp="1"/>
          </p:cNvSpPr>
          <p:nvPr>
            <p:ph type="title"/>
          </p:nvPr>
        </p:nvSpPr>
        <p:spPr/>
        <p:txBody>
          <a:bodyPr/>
          <a:lstStyle/>
          <a:p>
            <a:r>
              <a:rPr lang="es-AR" dirty="0"/>
              <a:t>Cultura previsional.</a:t>
            </a:r>
          </a:p>
        </p:txBody>
      </p:sp>
      <p:sp>
        <p:nvSpPr>
          <p:cNvPr id="3" name="Marcador de contenido 2">
            <a:extLst>
              <a:ext uri="{FF2B5EF4-FFF2-40B4-BE49-F238E27FC236}">
                <a16:creationId xmlns:a16="http://schemas.microsoft.com/office/drawing/2014/main" id="{12DE5312-2C0D-4CA2-88EF-EE0A4B01720C}"/>
              </a:ext>
            </a:extLst>
          </p:cNvPr>
          <p:cNvSpPr>
            <a:spLocks noGrp="1"/>
          </p:cNvSpPr>
          <p:nvPr>
            <p:ph idx="1"/>
          </p:nvPr>
        </p:nvSpPr>
        <p:spPr/>
        <p:txBody>
          <a:bodyPr>
            <a:normAutofit/>
          </a:bodyPr>
          <a:lstStyle/>
          <a:p>
            <a:r>
              <a:rPr lang="es-ES" dirty="0"/>
              <a:t>Sugerencia: Asesorar a las personas que nos consultan, informándoles los derechos y obligaciones que los sistemas de protección social les brindan y la importancia de estos en la proyección de una vida digna en la edad de jubilación. (Derecho laboral + Seguridad Social)</a:t>
            </a:r>
          </a:p>
          <a:p>
            <a:r>
              <a:rPr lang="es-AR" dirty="0"/>
              <a:t>Formación (presencial/</a:t>
            </a:r>
            <a:r>
              <a:rPr lang="es-AR" dirty="0" err="1"/>
              <a:t>on</a:t>
            </a:r>
            <a:r>
              <a:rPr lang="es-AR" dirty="0"/>
              <a:t> line): cursos de capacitación local, nacional e internacional</a:t>
            </a:r>
          </a:p>
          <a:p>
            <a:r>
              <a:rPr lang="es-AR" dirty="0"/>
              <a:t>Información (</a:t>
            </a:r>
            <a:r>
              <a:rPr lang="es-AR" dirty="0" err="1"/>
              <a:t>on</a:t>
            </a:r>
            <a:r>
              <a:rPr lang="es-AR" dirty="0"/>
              <a:t> line): diarios, libros, boletín y biblioteca digital.</a:t>
            </a:r>
          </a:p>
          <a:p>
            <a:r>
              <a:rPr lang="es-AR" dirty="0"/>
              <a:t>Comunicación (</a:t>
            </a:r>
            <a:r>
              <a:rPr lang="es-AR" dirty="0" err="1"/>
              <a:t>on</a:t>
            </a:r>
            <a:r>
              <a:rPr lang="es-AR" dirty="0"/>
              <a:t> line): Notas, Reclamos, Pedidos, </a:t>
            </a:r>
            <a:r>
              <a:rPr lang="es-AR" dirty="0" err="1"/>
              <a:t>Form</a:t>
            </a:r>
            <a:r>
              <a:rPr lang="es-AR" dirty="0"/>
              <a:t>.</a:t>
            </a:r>
            <a:endParaRPr lang="es-ES" dirty="0"/>
          </a:p>
          <a:p>
            <a:endParaRPr lang="es-AR" dirty="0"/>
          </a:p>
        </p:txBody>
      </p:sp>
      <p:sp>
        <p:nvSpPr>
          <p:cNvPr id="4" name="Marcador de pie de página 3">
            <a:extLst>
              <a:ext uri="{FF2B5EF4-FFF2-40B4-BE49-F238E27FC236}">
                <a16:creationId xmlns:a16="http://schemas.microsoft.com/office/drawing/2014/main" id="{7BCD9E69-691D-4AAD-A860-7B346939490A}"/>
              </a:ext>
            </a:extLst>
          </p:cNvPr>
          <p:cNvSpPr>
            <a:spLocks noGrp="1"/>
          </p:cNvSpPr>
          <p:nvPr>
            <p:ph type="ftr" sz="quarter" idx="11"/>
          </p:nvPr>
        </p:nvSpPr>
        <p:spPr/>
        <p:txBody>
          <a:bodyPr/>
          <a:lstStyle/>
          <a:p>
            <a:pPr rtl="0"/>
            <a:r>
              <a:rPr lang="es-ES" noProof="0" dirty="0"/>
              <a:t>MAGDALENA JULIETA JARA. </a:t>
            </a:r>
            <a:r>
              <a:rPr lang="es-ES" dirty="0"/>
              <a:t>26</a:t>
            </a:r>
            <a:r>
              <a:rPr lang="es-ES" noProof="0" dirty="0"/>
              <a:t>/04/2022.</a:t>
            </a:r>
          </a:p>
        </p:txBody>
      </p:sp>
    </p:spTree>
    <p:extLst>
      <p:ext uri="{BB962C8B-B14F-4D97-AF65-F5344CB8AC3E}">
        <p14:creationId xmlns:p14="http://schemas.microsoft.com/office/powerpoint/2010/main" val="731672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615B41-16E6-4772-BEDF-07DEDE81CC08}"/>
              </a:ext>
            </a:extLst>
          </p:cNvPr>
          <p:cNvSpPr>
            <a:spLocks noGrp="1"/>
          </p:cNvSpPr>
          <p:nvPr>
            <p:ph type="title"/>
          </p:nvPr>
        </p:nvSpPr>
        <p:spPr/>
        <p:txBody>
          <a:bodyPr/>
          <a:lstStyle/>
          <a:p>
            <a:r>
              <a:rPr lang="es-AR" dirty="0"/>
              <a:t>Fuentes de consulta:</a:t>
            </a:r>
          </a:p>
        </p:txBody>
      </p:sp>
      <p:sp>
        <p:nvSpPr>
          <p:cNvPr id="3" name="Marcador de contenido 2">
            <a:extLst>
              <a:ext uri="{FF2B5EF4-FFF2-40B4-BE49-F238E27FC236}">
                <a16:creationId xmlns:a16="http://schemas.microsoft.com/office/drawing/2014/main" id="{110ACDEC-AEA0-4563-BB6D-CDD969F5C153}"/>
              </a:ext>
            </a:extLst>
          </p:cNvPr>
          <p:cNvSpPr>
            <a:spLocks noGrp="1"/>
          </p:cNvSpPr>
          <p:nvPr>
            <p:ph idx="1"/>
          </p:nvPr>
        </p:nvSpPr>
        <p:spPr/>
        <p:txBody>
          <a:bodyPr>
            <a:normAutofit/>
          </a:bodyPr>
          <a:lstStyle/>
          <a:p>
            <a:r>
              <a:rPr lang="es-AR" sz="2000" u="sng" dirty="0">
                <a:latin typeface="Arial" panose="020B0604020202020204" pitchFamily="34" charset="0"/>
                <a:cs typeface="Arial" panose="020B0604020202020204" pitchFamily="34" charset="0"/>
              </a:rPr>
              <a:t>Administrativo</a:t>
            </a:r>
            <a:r>
              <a:rPr lang="es-AR" sz="2000" dirty="0">
                <a:latin typeface="Arial" panose="020B0604020202020204" pitchFamily="34" charset="0"/>
                <a:cs typeface="Arial" panose="020B0604020202020204" pitchFamily="34" charset="0"/>
              </a:rPr>
              <a:t>: </a:t>
            </a:r>
          </a:p>
          <a:p>
            <a:r>
              <a:rPr lang="es-AR" sz="2000" dirty="0" err="1">
                <a:latin typeface="Arial" panose="020B0604020202020204" pitchFamily="34" charset="0"/>
                <a:cs typeface="Arial" panose="020B0604020202020204" pitchFamily="34" charset="0"/>
              </a:rPr>
              <a:t>Constitucion</a:t>
            </a:r>
            <a:r>
              <a:rPr lang="es-AR" sz="2000" dirty="0">
                <a:latin typeface="Arial" panose="020B0604020202020204" pitchFamily="34" charset="0"/>
                <a:cs typeface="Arial" panose="020B0604020202020204" pitchFamily="34" charset="0"/>
              </a:rPr>
              <a:t> Nacional y Provincial.</a:t>
            </a:r>
          </a:p>
          <a:p>
            <a:r>
              <a:rPr lang="es-AR" sz="2000" dirty="0">
                <a:latin typeface="Arial" panose="020B0604020202020204" pitchFamily="34" charset="0"/>
                <a:cs typeface="Arial" panose="020B0604020202020204" pitchFamily="34" charset="0"/>
              </a:rPr>
              <a:t>Ley Nacional de Procedimiento Administrativo.</a:t>
            </a:r>
          </a:p>
          <a:p>
            <a:r>
              <a:rPr lang="es-AR" sz="2000" dirty="0">
                <a:latin typeface="Arial" panose="020B0604020202020204" pitchFamily="34" charset="0"/>
                <a:cs typeface="Arial" panose="020B0604020202020204" pitchFamily="34" charset="0"/>
              </a:rPr>
              <a:t>Leyes, Reglamentos, Resoluciones, Circulares, etc.</a:t>
            </a:r>
          </a:p>
          <a:p>
            <a:pPr marL="0" indent="0">
              <a:buNone/>
            </a:pPr>
            <a:r>
              <a:rPr lang="es-AR" sz="2000" dirty="0">
                <a:latin typeface="Arial" panose="020B0604020202020204" pitchFamily="34" charset="0"/>
                <a:cs typeface="Arial" panose="020B0604020202020204" pitchFamily="34" charset="0"/>
              </a:rPr>
              <a:t>   </a:t>
            </a:r>
            <a:r>
              <a:rPr lang="es-AR" sz="2000" u="sng" dirty="0">
                <a:latin typeface="Arial" panose="020B0604020202020204" pitchFamily="34" charset="0"/>
                <a:cs typeface="Arial" panose="020B0604020202020204" pitchFamily="34" charset="0"/>
              </a:rPr>
              <a:t>Judicial</a:t>
            </a:r>
            <a:r>
              <a:rPr lang="es-AR" sz="2000" dirty="0">
                <a:latin typeface="Arial" panose="020B0604020202020204" pitchFamily="34" charset="0"/>
                <a:cs typeface="Arial" panose="020B0604020202020204" pitchFamily="34" charset="0"/>
              </a:rPr>
              <a:t>:</a:t>
            </a:r>
          </a:p>
          <a:p>
            <a:r>
              <a:rPr lang="es-AR" sz="2000" dirty="0">
                <a:latin typeface="Arial" panose="020B0604020202020204" pitchFamily="34" charset="0"/>
                <a:cs typeface="Arial" panose="020B0604020202020204" pitchFamily="34" charset="0"/>
              </a:rPr>
              <a:t>Corte Suprema de Justicia de la </a:t>
            </a:r>
            <a:r>
              <a:rPr lang="es-AR" sz="2000" dirty="0" err="1">
                <a:latin typeface="Arial" panose="020B0604020202020204" pitchFamily="34" charset="0"/>
                <a:cs typeface="Arial" panose="020B0604020202020204" pitchFamily="34" charset="0"/>
              </a:rPr>
              <a:t>Nacion</a:t>
            </a:r>
            <a:r>
              <a:rPr lang="es-AR" sz="2000" dirty="0">
                <a:latin typeface="Arial" panose="020B0604020202020204" pitchFamily="34" charset="0"/>
                <a:cs typeface="Arial" panose="020B0604020202020204" pitchFamily="34" charset="0"/>
              </a:rPr>
              <a:t>.</a:t>
            </a:r>
          </a:p>
          <a:p>
            <a:r>
              <a:rPr lang="es-AR" sz="2000" dirty="0" err="1">
                <a:latin typeface="Arial" panose="020B0604020202020204" pitchFamily="34" charset="0"/>
                <a:cs typeface="Arial" panose="020B0604020202020204" pitchFamily="34" charset="0"/>
              </a:rPr>
              <a:t>Camara</a:t>
            </a:r>
            <a:r>
              <a:rPr lang="es-AR" sz="2000" dirty="0">
                <a:latin typeface="Arial" panose="020B0604020202020204" pitchFamily="34" charset="0"/>
                <a:cs typeface="Arial" panose="020B0604020202020204" pitchFamily="34" charset="0"/>
              </a:rPr>
              <a:t> Federal de la Seguridad Social;</a:t>
            </a:r>
          </a:p>
          <a:p>
            <a:r>
              <a:rPr lang="es-AR" sz="2000" dirty="0" err="1">
                <a:latin typeface="Arial" panose="020B0604020202020204" pitchFamily="34" charset="0"/>
                <a:cs typeface="Arial" panose="020B0604020202020204" pitchFamily="34" charset="0"/>
              </a:rPr>
              <a:t>Camara</a:t>
            </a:r>
            <a:r>
              <a:rPr lang="es-AR" sz="2000" dirty="0">
                <a:latin typeface="Arial" panose="020B0604020202020204" pitchFamily="34" charset="0"/>
                <a:cs typeface="Arial" panose="020B0604020202020204" pitchFamily="34" charset="0"/>
              </a:rPr>
              <a:t> de Apelaciones en lo Civil, Comercial y Contencioso Administrativo.</a:t>
            </a:r>
          </a:p>
          <a:p>
            <a:r>
              <a:rPr lang="es-AR" sz="2000" dirty="0">
                <a:latin typeface="Arial" panose="020B0604020202020204" pitchFamily="34" charset="0"/>
                <a:cs typeface="Arial" panose="020B0604020202020204" pitchFamily="34" charset="0"/>
              </a:rPr>
              <a:t>Doctrina y Jurisprudencia </a:t>
            </a:r>
          </a:p>
        </p:txBody>
      </p:sp>
      <p:sp>
        <p:nvSpPr>
          <p:cNvPr id="4" name="Marcador de pie de página 3">
            <a:extLst>
              <a:ext uri="{FF2B5EF4-FFF2-40B4-BE49-F238E27FC236}">
                <a16:creationId xmlns:a16="http://schemas.microsoft.com/office/drawing/2014/main" id="{68AA2FA1-7B8C-4D02-8F48-E5B3A9ACCA2D}"/>
              </a:ext>
            </a:extLst>
          </p:cNvPr>
          <p:cNvSpPr>
            <a:spLocks noGrp="1"/>
          </p:cNvSpPr>
          <p:nvPr>
            <p:ph type="ftr" sz="quarter" idx="11"/>
          </p:nvPr>
        </p:nvSpPr>
        <p:spPr>
          <a:xfrm>
            <a:off x="1984046" y="6338886"/>
            <a:ext cx="5954834" cy="276228"/>
          </a:xfrm>
        </p:spPr>
        <p:txBody>
          <a:bodyPr/>
          <a:lstStyle/>
          <a:p>
            <a:pPr rtl="0"/>
            <a:r>
              <a:rPr lang="es-ES" noProof="0" dirty="0"/>
              <a:t>MAGDALENA JULIETA JARA. 26/04/2022.</a:t>
            </a:r>
          </a:p>
        </p:txBody>
      </p:sp>
    </p:spTree>
    <p:extLst>
      <p:ext uri="{BB962C8B-B14F-4D97-AF65-F5344CB8AC3E}">
        <p14:creationId xmlns:p14="http://schemas.microsoft.com/office/powerpoint/2010/main" val="600283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E63A8AF-21FD-4252-A244-71B4964A253B}"/>
              </a:ext>
            </a:extLst>
          </p:cNvPr>
          <p:cNvSpPr>
            <a:spLocks noGrp="1"/>
          </p:cNvSpPr>
          <p:nvPr>
            <p:ph idx="1"/>
          </p:nvPr>
        </p:nvSpPr>
        <p:spPr>
          <a:xfrm>
            <a:off x="1979612" y="764704"/>
            <a:ext cx="9144001" cy="5483696"/>
          </a:xfrm>
        </p:spPr>
        <p:txBody>
          <a:bodyPr>
            <a:normAutofit/>
          </a:bodyPr>
          <a:lstStyle/>
          <a:p>
            <a:pPr marL="0" indent="0">
              <a:buNone/>
            </a:pPr>
            <a:r>
              <a:rPr lang="es-ES" sz="2000" b="1" u="sng" dirty="0">
                <a:latin typeface="Arial" panose="020B0604020202020204" pitchFamily="34" charset="0"/>
                <a:cs typeface="Arial" panose="020B0604020202020204" pitchFamily="34" charset="0"/>
              </a:rPr>
              <a:t>La </a:t>
            </a:r>
            <a:r>
              <a:rPr lang="es-ES" sz="2000" b="1" u="sng" dirty="0" err="1">
                <a:latin typeface="Arial" panose="020B0604020202020204" pitchFamily="34" charset="0"/>
                <a:cs typeface="Arial" panose="020B0604020202020204" pitchFamily="34" charset="0"/>
              </a:rPr>
              <a:t>Constitucion</a:t>
            </a:r>
            <a:r>
              <a:rPr lang="es-ES" sz="2000" b="1" u="sng" dirty="0">
                <a:latin typeface="Arial" panose="020B0604020202020204" pitchFamily="34" charset="0"/>
                <a:cs typeface="Arial" panose="020B0604020202020204" pitchFamily="34" charset="0"/>
              </a:rPr>
              <a:t> Nacional</a:t>
            </a:r>
            <a:r>
              <a:rPr lang="es-ES" sz="2000" dirty="0">
                <a:latin typeface="Arial" panose="020B0604020202020204" pitchFamily="34" charset="0"/>
                <a:cs typeface="Arial" panose="020B0604020202020204" pitchFamily="34" charset="0"/>
              </a:rPr>
              <a:t>.</a:t>
            </a:r>
          </a:p>
          <a:p>
            <a:pPr marL="0" indent="0">
              <a:buNone/>
            </a:pPr>
            <a:r>
              <a:rPr lang="es-ES" sz="2000" dirty="0">
                <a:latin typeface="Arial" panose="020B0604020202020204" pitchFamily="34" charset="0"/>
                <a:cs typeface="Arial" panose="020B0604020202020204" pitchFamily="34" charset="0"/>
              </a:rPr>
              <a:t>La democracia constitucional solo se construye y se fortalece en la medida en que sea capaz de dar respuestas satisfactorias a las demandas sociales en un marco de orden, seguridad jurídica, justicia, salud y calidad de vida.</a:t>
            </a:r>
          </a:p>
          <a:p>
            <a:pPr marL="0" indent="0">
              <a:buNone/>
            </a:pPr>
            <a:r>
              <a:rPr lang="es-ES" sz="2000" dirty="0">
                <a:latin typeface="Arial" panose="020B0604020202020204" pitchFamily="34" charset="0"/>
                <a:cs typeface="Arial" panose="020B0604020202020204" pitchFamily="34" charset="0"/>
              </a:rPr>
              <a:t>El sistema de garantías constitucionales se convierte en la médula del estado constitucional de derecho.</a:t>
            </a:r>
          </a:p>
          <a:p>
            <a:pPr marL="0" indent="0">
              <a:buNone/>
            </a:pPr>
            <a:r>
              <a:rPr lang="es-ES" sz="2000" dirty="0">
                <a:latin typeface="Arial" panose="020B0604020202020204" pitchFamily="34" charset="0"/>
                <a:cs typeface="Arial" panose="020B0604020202020204" pitchFamily="34" charset="0"/>
              </a:rPr>
              <a:t>El art. 14 bis de la C.N., </a:t>
            </a:r>
            <a:r>
              <a:rPr lang="es-AR" sz="2000" dirty="0">
                <a:latin typeface="Arial" panose="020B0604020202020204" pitchFamily="34" charset="0"/>
                <a:cs typeface="Arial" panose="020B0604020202020204" pitchFamily="34" charset="0"/>
              </a:rPr>
              <a:t>pretende restaurar el equilibrio entre libertad e igualdad, </a:t>
            </a:r>
            <a:r>
              <a:rPr lang="es-ES" sz="2000" dirty="0">
                <a:latin typeface="Arial" panose="020B0604020202020204" pitchFamily="34" charset="0"/>
                <a:cs typeface="Arial" panose="020B0604020202020204" pitchFamily="34" charset="0"/>
              </a:rPr>
              <a:t>consagrando derechos, principios, valores y garantías en torno al trabajo y la seguridad social. </a:t>
            </a:r>
          </a:p>
          <a:p>
            <a:pPr marL="0" indent="0">
              <a:buNone/>
            </a:pPr>
            <a:r>
              <a:rPr lang="es-ES" sz="2000" dirty="0">
                <a:latin typeface="Arial" panose="020B0604020202020204" pitchFamily="34" charset="0"/>
                <a:cs typeface="Arial" panose="020B0604020202020204" pitchFamily="34" charset="0"/>
              </a:rPr>
              <a:t>El derecho fundamental de naturaleza económica (actualizaciones de los sueldos) y también no económica (la vida, la salud, la integridad física y psíquica, la dignidad humana.)</a:t>
            </a:r>
            <a:endParaRPr lang="es-AR" sz="2000" dirty="0">
              <a:latin typeface="Arial" panose="020B0604020202020204" pitchFamily="34" charset="0"/>
              <a:cs typeface="Arial" panose="020B0604020202020204" pitchFamily="34" charset="0"/>
            </a:endParaRPr>
          </a:p>
        </p:txBody>
      </p:sp>
      <p:sp>
        <p:nvSpPr>
          <p:cNvPr id="2" name="Marcador de pie de página 1">
            <a:extLst>
              <a:ext uri="{FF2B5EF4-FFF2-40B4-BE49-F238E27FC236}">
                <a16:creationId xmlns:a16="http://schemas.microsoft.com/office/drawing/2014/main" id="{6A8B7474-53F2-47B9-B0B3-4F12DA00C719}"/>
              </a:ext>
            </a:extLst>
          </p:cNvPr>
          <p:cNvSpPr>
            <a:spLocks noGrp="1"/>
          </p:cNvSpPr>
          <p:nvPr>
            <p:ph type="ftr" sz="quarter" idx="11"/>
          </p:nvPr>
        </p:nvSpPr>
        <p:spPr/>
        <p:txBody>
          <a:bodyPr/>
          <a:lstStyle/>
          <a:p>
            <a:pPr rtl="0"/>
            <a:r>
              <a:rPr lang="es-ES" noProof="0" dirty="0"/>
              <a:t>MAGDALENA JULIETA JARA. </a:t>
            </a:r>
            <a:r>
              <a:rPr lang="es-ES" dirty="0"/>
              <a:t>26</a:t>
            </a:r>
            <a:r>
              <a:rPr lang="es-ES" noProof="0" dirty="0"/>
              <a:t>/04/2022.</a:t>
            </a:r>
          </a:p>
        </p:txBody>
      </p:sp>
    </p:spTree>
    <p:extLst>
      <p:ext uri="{BB962C8B-B14F-4D97-AF65-F5344CB8AC3E}">
        <p14:creationId xmlns:p14="http://schemas.microsoft.com/office/powerpoint/2010/main" val="351415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ítulo 12"/>
          <p:cNvSpPr>
            <a:spLocks noGrp="1"/>
          </p:cNvSpPr>
          <p:nvPr>
            <p:ph type="title"/>
          </p:nvPr>
        </p:nvSpPr>
        <p:spPr>
          <a:xfrm>
            <a:off x="1979612" y="692696"/>
            <a:ext cx="9443392" cy="5832648"/>
          </a:xfrm>
        </p:spPr>
        <p:txBody>
          <a:bodyPr rtlCol="0">
            <a:normAutofit/>
          </a:bodyPr>
          <a:lstStyle/>
          <a:p>
            <a:r>
              <a:rPr lang="es-ES" sz="2000" dirty="0">
                <a:latin typeface="Arial" panose="020B0604020202020204" pitchFamily="34" charset="0"/>
                <a:cs typeface="Arial" panose="020B0604020202020204" pitchFamily="34" charset="0"/>
              </a:rPr>
              <a:t>El art. 16 C.N. </a:t>
            </a:r>
            <a:br>
              <a:rPr lang="es-ES" sz="2000" dirty="0">
                <a:latin typeface="Arial" panose="020B0604020202020204" pitchFamily="34" charset="0"/>
                <a:cs typeface="Arial" panose="020B0604020202020204" pitchFamily="34" charset="0"/>
              </a:rPr>
            </a:br>
            <a:r>
              <a:rPr lang="es-ES" sz="2000" dirty="0">
                <a:latin typeface="Arial" panose="020B0604020202020204" pitchFamily="34" charset="0"/>
                <a:cs typeface="Arial" panose="020B0604020202020204" pitchFamily="34" charset="0"/>
              </a:rPr>
              <a:t>La igualdad como principio y garantía tiende a condicionar a los poderes públicos. Para que haya denegación de igualdad ante la ley no solo ha de existir discriminación, sino que además ella deberá ser arbitraria.</a:t>
            </a:r>
            <a:br>
              <a:rPr lang="es-ES" sz="2000" dirty="0">
                <a:latin typeface="Arial" panose="020B0604020202020204" pitchFamily="34" charset="0"/>
                <a:cs typeface="Arial" panose="020B0604020202020204" pitchFamily="34" charset="0"/>
              </a:rPr>
            </a:br>
            <a:br>
              <a:rPr lang="es-ES" sz="2000" dirty="0">
                <a:latin typeface="Arial" panose="020B0604020202020204" pitchFamily="34" charset="0"/>
                <a:cs typeface="Arial" panose="020B0604020202020204" pitchFamily="34" charset="0"/>
              </a:rPr>
            </a:br>
            <a:r>
              <a:rPr lang="es-ES" sz="2000" dirty="0">
                <a:latin typeface="Arial" panose="020B0604020202020204" pitchFamily="34" charset="0"/>
                <a:cs typeface="Arial" panose="020B0604020202020204" pitchFamily="34" charset="0"/>
              </a:rPr>
              <a:t>El art. 17 C.N.</a:t>
            </a:r>
            <a:br>
              <a:rPr lang="es-ES" sz="2000" dirty="0">
                <a:latin typeface="Arial" panose="020B0604020202020204" pitchFamily="34" charset="0"/>
                <a:cs typeface="Arial" panose="020B0604020202020204" pitchFamily="34" charset="0"/>
              </a:rPr>
            </a:br>
            <a:r>
              <a:rPr lang="es-ES" sz="2000" dirty="0">
                <a:latin typeface="Arial" panose="020B0604020202020204" pitchFamily="34" charset="0"/>
                <a:cs typeface="Arial" panose="020B0604020202020204" pitchFamily="34" charset="0"/>
              </a:rPr>
              <a:t>El derecho de propiedad no solo alcanza a las cosas, sino que se extiende a toda clase de bienes y derechos que integran el patrimonio de una persona.</a:t>
            </a:r>
            <a:br>
              <a:rPr lang="es-ES" sz="2000" dirty="0">
                <a:latin typeface="Arial" panose="020B0604020202020204" pitchFamily="34" charset="0"/>
                <a:cs typeface="Arial" panose="020B0604020202020204" pitchFamily="34" charset="0"/>
              </a:rPr>
            </a:br>
            <a:br>
              <a:rPr lang="es-ES" sz="2000" dirty="0">
                <a:latin typeface="Arial" panose="020B0604020202020204" pitchFamily="34" charset="0"/>
                <a:cs typeface="Arial" panose="020B0604020202020204" pitchFamily="34" charset="0"/>
              </a:rPr>
            </a:br>
            <a:r>
              <a:rPr lang="es-ES" sz="2000" dirty="0">
                <a:latin typeface="Arial" panose="020B0604020202020204" pitchFamily="34" charset="0"/>
                <a:cs typeface="Arial" panose="020B0604020202020204" pitchFamily="34" charset="0"/>
              </a:rPr>
              <a:t>Art. 31 C.N. El principio de supremacía constitucional, indica que todos los órganos estatales, cualquiera fuera su condición jurídica, se encuentran sometidos a los mandatos constitucionales.</a:t>
            </a:r>
            <a:br>
              <a:rPr lang="es-ES" sz="2000" dirty="0">
                <a:latin typeface="Arial" panose="020B0604020202020204" pitchFamily="34" charset="0"/>
                <a:cs typeface="Arial" panose="020B0604020202020204" pitchFamily="34" charset="0"/>
              </a:rPr>
            </a:br>
            <a:br>
              <a:rPr lang="es-ES" sz="2000" dirty="0">
                <a:latin typeface="Arial" panose="020B0604020202020204" pitchFamily="34" charset="0"/>
                <a:cs typeface="Arial" panose="020B0604020202020204" pitchFamily="34" charset="0"/>
              </a:rPr>
            </a:br>
            <a:r>
              <a:rPr lang="es-ES" sz="2000" dirty="0">
                <a:latin typeface="Arial" panose="020B0604020202020204" pitchFamily="34" charset="0"/>
                <a:cs typeface="Arial" panose="020B0604020202020204" pitchFamily="34" charset="0"/>
              </a:rPr>
              <a:t>El art. 75, inc. 22  de la C.N. </a:t>
            </a:r>
            <a:br>
              <a:rPr lang="es-ES" sz="2000" dirty="0">
                <a:latin typeface="Arial" panose="020B0604020202020204" pitchFamily="34" charset="0"/>
                <a:cs typeface="Arial" panose="020B0604020202020204" pitchFamily="34" charset="0"/>
              </a:rPr>
            </a:br>
            <a:r>
              <a:rPr lang="es-ES" sz="2000" b="1" dirty="0">
                <a:latin typeface="Arial" panose="020B0604020202020204" pitchFamily="34" charset="0"/>
                <a:cs typeface="Arial" panose="020B0604020202020204" pitchFamily="34" charset="0"/>
              </a:rPr>
              <a:t>Tratados internacionales con jerarquía constitucional: </a:t>
            </a:r>
            <a:br>
              <a:rPr lang="es-ES" sz="2000" b="1" dirty="0">
                <a:latin typeface="Arial" panose="020B0604020202020204" pitchFamily="34" charset="0"/>
                <a:cs typeface="Arial" panose="020B0604020202020204" pitchFamily="34" charset="0"/>
              </a:rPr>
            </a:br>
            <a:r>
              <a:rPr lang="es-ES" sz="2000" b="1" dirty="0">
                <a:latin typeface="Arial" panose="020B0604020202020204" pitchFamily="34" charset="0"/>
                <a:cs typeface="Arial" panose="020B0604020202020204" pitchFamily="34" charset="0"/>
              </a:rPr>
              <a:t>Declaración Americana de los Derechos y Deberes del Hombre.</a:t>
            </a:r>
            <a:br>
              <a:rPr lang="es-ES" sz="2000" b="1" dirty="0">
                <a:latin typeface="Arial" panose="020B0604020202020204" pitchFamily="34" charset="0"/>
                <a:cs typeface="Arial" panose="020B0604020202020204" pitchFamily="34" charset="0"/>
              </a:rPr>
            </a:br>
            <a:r>
              <a:rPr lang="es-ES" sz="2000" b="1" dirty="0">
                <a:latin typeface="Arial" panose="020B0604020202020204" pitchFamily="34" charset="0"/>
                <a:cs typeface="Arial" panose="020B0604020202020204" pitchFamily="34" charset="0"/>
              </a:rPr>
              <a:t>Declaración Universal de Derechos Humanos.</a:t>
            </a:r>
            <a:br>
              <a:rPr lang="es-ES" sz="2000" b="1" dirty="0">
                <a:latin typeface="Arial" panose="020B0604020202020204" pitchFamily="34" charset="0"/>
                <a:cs typeface="Arial" panose="020B0604020202020204" pitchFamily="34" charset="0"/>
              </a:rPr>
            </a:br>
            <a:r>
              <a:rPr lang="es-ES" sz="2000" b="1" dirty="0">
                <a:latin typeface="Arial" panose="020B0604020202020204" pitchFamily="34" charset="0"/>
                <a:cs typeface="Arial" panose="020B0604020202020204" pitchFamily="34" charset="0"/>
              </a:rPr>
              <a:t>Pacto Internacional de Derechos Económicos, Sociales y Culturales.</a:t>
            </a:r>
            <a:br>
              <a:rPr lang="es-ES" sz="2000" b="1" dirty="0">
                <a:latin typeface="Arial" panose="020B0604020202020204" pitchFamily="34" charset="0"/>
                <a:cs typeface="Arial" panose="020B0604020202020204" pitchFamily="34" charset="0"/>
              </a:rPr>
            </a:br>
            <a:endParaRPr lang="es-ES" sz="2000" dirty="0">
              <a:latin typeface="Arial" panose="020B0604020202020204" pitchFamily="34" charset="0"/>
              <a:cs typeface="Arial" panose="020B0604020202020204" pitchFamily="34" charset="0"/>
            </a:endParaRPr>
          </a:p>
        </p:txBody>
      </p:sp>
      <p:sp>
        <p:nvSpPr>
          <p:cNvPr id="2" name="Marcador de pie de página 1">
            <a:extLst>
              <a:ext uri="{FF2B5EF4-FFF2-40B4-BE49-F238E27FC236}">
                <a16:creationId xmlns:a16="http://schemas.microsoft.com/office/drawing/2014/main" id="{94DE885F-3C17-4668-9E07-8EBFA24E47F1}"/>
              </a:ext>
            </a:extLst>
          </p:cNvPr>
          <p:cNvSpPr>
            <a:spLocks noGrp="1"/>
          </p:cNvSpPr>
          <p:nvPr>
            <p:ph type="ftr" sz="quarter" idx="11"/>
          </p:nvPr>
        </p:nvSpPr>
        <p:spPr/>
        <p:txBody>
          <a:bodyPr/>
          <a:lstStyle/>
          <a:p>
            <a:pPr rtl="0"/>
            <a:r>
              <a:rPr lang="es-ES" noProof="0" dirty="0"/>
              <a:t>MAGDALENA JULIETA JARA. 26/04/2022.</a:t>
            </a:r>
          </a:p>
        </p:txBody>
      </p:sp>
    </p:spTree>
    <p:extLst>
      <p:ext uri="{BB962C8B-B14F-4D97-AF65-F5344CB8AC3E}">
        <p14:creationId xmlns:p14="http://schemas.microsoft.com/office/powerpoint/2010/main" val="3143704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79612" y="548680"/>
            <a:ext cx="9299376" cy="5760640"/>
          </a:xfrm>
        </p:spPr>
        <p:txBody>
          <a:bodyPr rtlCol="0">
            <a:noAutofit/>
          </a:bodyPr>
          <a:lstStyle/>
          <a:p>
            <a:r>
              <a:rPr lang="es-ES" sz="2400" dirty="0">
                <a:latin typeface="Arial" panose="020B0604020202020204" pitchFamily="34" charset="0"/>
                <a:cs typeface="Arial" panose="020B0604020202020204" pitchFamily="34" charset="0"/>
              </a:rPr>
              <a:t>*Ley 19549 LNPA. Ley Nacional de Procedimientos Administrativos y </a:t>
            </a:r>
            <a:r>
              <a:rPr lang="es-ES" sz="2400" dirty="0" err="1">
                <a:latin typeface="Arial" panose="020B0604020202020204" pitchFamily="34" charset="0"/>
                <a:cs typeface="Arial" panose="020B0604020202020204" pitchFamily="34" charset="0"/>
              </a:rPr>
              <a:t>Reglam</a:t>
            </a:r>
            <a:r>
              <a:rPr lang="es-ES" sz="2400" dirty="0">
                <a:latin typeface="Arial" panose="020B0604020202020204" pitchFamily="34" charset="0"/>
                <a:cs typeface="Arial" panose="020B0604020202020204" pitchFamily="34" charset="0"/>
              </a:rPr>
              <a:t>. 894/2017.</a:t>
            </a:r>
            <a:br>
              <a:rPr lang="es-ES" sz="2400" dirty="0">
                <a:latin typeface="Arial" panose="020B0604020202020204" pitchFamily="34" charset="0"/>
                <a:cs typeface="Arial" panose="020B0604020202020204" pitchFamily="34" charset="0"/>
              </a:rPr>
            </a:br>
            <a:r>
              <a:rPr lang="es-AR" sz="2400" dirty="0">
                <a:latin typeface="Arial" panose="020B0604020202020204" pitchFamily="34" charset="0"/>
                <a:cs typeface="Arial" panose="020B0604020202020204" pitchFamily="34" charset="0"/>
              </a:rPr>
              <a:t>Sistema integrado de </a:t>
            </a:r>
            <a:r>
              <a:rPr lang="es-AR" sz="2400" dirty="0" err="1">
                <a:latin typeface="Arial" panose="020B0604020202020204" pitchFamily="34" charset="0"/>
                <a:cs typeface="Arial" panose="020B0604020202020204" pitchFamily="34" charset="0"/>
              </a:rPr>
              <a:t>caratulación</a:t>
            </a:r>
            <a:r>
              <a:rPr lang="es-AR" sz="2400" dirty="0">
                <a:latin typeface="Arial" panose="020B0604020202020204" pitchFamily="34" charset="0"/>
                <a:cs typeface="Arial" panose="020B0604020202020204" pitchFamily="34" charset="0"/>
              </a:rPr>
              <a:t>, numeración, seguimiento y registración de movimientos de todas las actuaciones y </a:t>
            </a:r>
            <a:r>
              <a:rPr lang="es-AR" sz="2400" dirty="0" err="1">
                <a:latin typeface="Arial" panose="020B0604020202020204" pitchFamily="34" charset="0"/>
                <a:cs typeface="Arial" panose="020B0604020202020204" pitchFamily="34" charset="0"/>
              </a:rPr>
              <a:t>exptes</a:t>
            </a:r>
            <a:r>
              <a:rPr lang="es-AR" sz="2400" dirty="0">
                <a:latin typeface="Arial" panose="020B0604020202020204" pitchFamily="34" charset="0"/>
                <a:cs typeface="Arial" panose="020B0604020202020204" pitchFamily="34" charset="0"/>
              </a:rPr>
              <a:t>. </a:t>
            </a:r>
            <a:r>
              <a:rPr lang="es-AR" sz="2400" dirty="0" err="1">
                <a:latin typeface="Arial" panose="020B0604020202020204" pitchFamily="34" charset="0"/>
                <a:cs typeface="Arial" panose="020B0604020202020204" pitchFamily="34" charset="0"/>
              </a:rPr>
              <a:t>electronicos</a:t>
            </a:r>
            <a:r>
              <a:rPr lang="es-AR" sz="2400" dirty="0">
                <a:latin typeface="Arial" panose="020B0604020202020204" pitchFamily="34" charset="0"/>
                <a:cs typeface="Arial" panose="020B0604020202020204" pitchFamily="34" charset="0"/>
              </a:rPr>
              <a:t> administrativos.</a:t>
            </a:r>
            <a:br>
              <a:rPr lang="es-AR" sz="2400" dirty="0">
                <a:latin typeface="Arial" panose="020B0604020202020204" pitchFamily="34" charset="0"/>
                <a:cs typeface="Arial" panose="020B0604020202020204" pitchFamily="34" charset="0"/>
              </a:rPr>
            </a:br>
            <a:br>
              <a:rPr lang="es-AR" sz="2400" dirty="0">
                <a:latin typeface="Arial" panose="020B0604020202020204" pitchFamily="34" charset="0"/>
                <a:cs typeface="Arial" panose="020B0604020202020204" pitchFamily="34" charset="0"/>
              </a:rPr>
            </a:br>
            <a:r>
              <a:rPr lang="es-AR" sz="2400" dirty="0">
                <a:latin typeface="Arial" panose="020B0604020202020204" pitchFamily="34" charset="0"/>
                <a:cs typeface="Arial" panose="020B0604020202020204" pitchFamily="34" charset="0"/>
              </a:rPr>
              <a:t>*</a:t>
            </a:r>
            <a:r>
              <a:rPr lang="es-ES" sz="2400" dirty="0">
                <a:latin typeface="Arial" panose="020B0604020202020204" pitchFamily="34" charset="0"/>
                <a:cs typeface="Arial" panose="020B0604020202020204" pitchFamily="34" charset="0"/>
              </a:rPr>
              <a:t>Ley 18037 y Ley 18038. Trabajadores R.D. y Trabajadores </a:t>
            </a:r>
            <a:r>
              <a:rPr lang="es-ES" sz="2400" dirty="0" err="1">
                <a:latin typeface="Arial" panose="020B0604020202020204" pitchFamily="34" charset="0"/>
                <a:cs typeface="Arial" panose="020B0604020202020204" pitchFamily="34" charset="0"/>
              </a:rPr>
              <a:t>Aut</a:t>
            </a:r>
            <a:r>
              <a:rPr lang="es-ES" sz="2400" dirty="0">
                <a:latin typeface="Arial" panose="020B0604020202020204" pitchFamily="34" charset="0"/>
                <a:cs typeface="Arial" panose="020B0604020202020204" pitchFamily="34" charset="0"/>
              </a:rPr>
              <a:t>.</a:t>
            </a:r>
            <a:br>
              <a:rPr lang="es-ES" sz="2400" dirty="0">
                <a:latin typeface="Arial" panose="020B0604020202020204" pitchFamily="34" charset="0"/>
                <a:cs typeface="Arial" panose="020B0604020202020204" pitchFamily="34" charset="0"/>
              </a:rPr>
            </a:br>
            <a:br>
              <a:rPr lang="es-ES" sz="2400" dirty="0">
                <a:latin typeface="Arial" panose="020B0604020202020204" pitchFamily="34" charset="0"/>
                <a:cs typeface="Arial" panose="020B0604020202020204" pitchFamily="34" charset="0"/>
              </a:rPr>
            </a:br>
            <a:r>
              <a:rPr lang="es-ES" sz="2400" dirty="0">
                <a:latin typeface="Arial" panose="020B0604020202020204" pitchFamily="34" charset="0"/>
                <a:cs typeface="Arial" panose="020B0604020202020204" pitchFamily="34" charset="0"/>
              </a:rPr>
              <a:t>*Ley 24241. instituye el SIJP, enumera las personas físicas que deberán incorporarse obligatoriamente al sistema de reparto.</a:t>
            </a:r>
            <a:br>
              <a:rPr lang="es-ES" sz="2400" dirty="0">
                <a:latin typeface="Arial" panose="020B0604020202020204" pitchFamily="34" charset="0"/>
                <a:cs typeface="Arial" panose="020B0604020202020204" pitchFamily="34" charset="0"/>
              </a:rPr>
            </a:br>
            <a:br>
              <a:rPr lang="es-ES" sz="2400" dirty="0">
                <a:latin typeface="Arial" panose="020B0604020202020204" pitchFamily="34" charset="0"/>
                <a:cs typeface="Arial" panose="020B0604020202020204" pitchFamily="34" charset="0"/>
              </a:rPr>
            </a:br>
            <a:r>
              <a:rPr lang="es-ES" sz="2400" dirty="0">
                <a:latin typeface="Arial" panose="020B0604020202020204" pitchFamily="34" charset="0"/>
                <a:cs typeface="Arial" panose="020B0604020202020204" pitchFamily="34" charset="0"/>
              </a:rPr>
              <a:t>*Ley 24463. Solidaridad Previsional. Sistemas de reparto asistido, basados en el principio de solidaridad. </a:t>
            </a:r>
            <a:br>
              <a:rPr lang="es-ES" sz="2400" dirty="0">
                <a:latin typeface="Arial" panose="020B0604020202020204" pitchFamily="34" charset="0"/>
                <a:cs typeface="Arial" panose="020B0604020202020204" pitchFamily="34" charset="0"/>
              </a:rPr>
            </a:br>
            <a:br>
              <a:rPr lang="es-ES" sz="2400" dirty="0">
                <a:latin typeface="Arial" panose="020B0604020202020204" pitchFamily="34" charset="0"/>
                <a:cs typeface="Arial" panose="020B0604020202020204" pitchFamily="34" charset="0"/>
              </a:rPr>
            </a:br>
            <a:r>
              <a:rPr lang="es-ES" sz="2400" dirty="0">
                <a:latin typeface="Arial" panose="020B0604020202020204" pitchFamily="34" charset="0"/>
                <a:cs typeface="Arial" panose="020B0604020202020204" pitchFamily="34" charset="0"/>
              </a:rPr>
              <a:t>*Ley 24476. Trabajadores autónomos. Deudas por aportes, devengados hasta el 30/09/1993.</a:t>
            </a:r>
            <a:br>
              <a:rPr lang="es-ES" sz="2400" dirty="0">
                <a:latin typeface="Arial" panose="020B0604020202020204" pitchFamily="34" charset="0"/>
                <a:cs typeface="Arial" panose="020B0604020202020204" pitchFamily="34" charset="0"/>
              </a:rPr>
            </a:br>
            <a:endParaRPr lang="es-ES" sz="2400" dirty="0">
              <a:latin typeface="Arial" panose="020B0604020202020204" pitchFamily="34" charset="0"/>
              <a:cs typeface="Arial" panose="020B0604020202020204" pitchFamily="34" charset="0"/>
            </a:endParaRPr>
          </a:p>
        </p:txBody>
      </p:sp>
      <p:sp>
        <p:nvSpPr>
          <p:cNvPr id="3" name="Marcador de pie de página 2">
            <a:extLst>
              <a:ext uri="{FF2B5EF4-FFF2-40B4-BE49-F238E27FC236}">
                <a16:creationId xmlns:a16="http://schemas.microsoft.com/office/drawing/2014/main" id="{81DBBCCC-F0E4-4E05-A493-E70982664CB9}"/>
              </a:ext>
            </a:extLst>
          </p:cNvPr>
          <p:cNvSpPr>
            <a:spLocks noGrp="1"/>
          </p:cNvSpPr>
          <p:nvPr>
            <p:ph type="ftr" sz="quarter" idx="11"/>
          </p:nvPr>
        </p:nvSpPr>
        <p:spPr/>
        <p:txBody>
          <a:bodyPr/>
          <a:lstStyle/>
          <a:p>
            <a:pPr rtl="0"/>
            <a:r>
              <a:rPr lang="es-ES" noProof="0" dirty="0"/>
              <a:t>MAGDALENA JULIETA JARA. 26/04/2022.</a:t>
            </a:r>
          </a:p>
        </p:txBody>
      </p:sp>
    </p:spTree>
    <p:extLst>
      <p:ext uri="{BB962C8B-B14F-4D97-AF65-F5344CB8AC3E}">
        <p14:creationId xmlns:p14="http://schemas.microsoft.com/office/powerpoint/2010/main" val="3594489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DF2780-289B-424C-B435-D282A0D38571}"/>
              </a:ext>
            </a:extLst>
          </p:cNvPr>
          <p:cNvSpPr>
            <a:spLocks noGrp="1"/>
          </p:cNvSpPr>
          <p:nvPr>
            <p:ph type="title"/>
          </p:nvPr>
        </p:nvSpPr>
        <p:spPr>
          <a:xfrm>
            <a:off x="1979612" y="620688"/>
            <a:ext cx="9144001" cy="5616624"/>
          </a:xfrm>
        </p:spPr>
        <p:txBody>
          <a:bodyPr>
            <a:normAutofit fontScale="90000"/>
          </a:bodyPr>
          <a:lstStyle/>
          <a:p>
            <a:r>
              <a:rPr lang="es-ES" sz="2800" dirty="0"/>
              <a:t>* Ley 25.321. Servicios autónomos. Posibilidad de renuncia. Inexigibilidad de la deuda respectiva.</a:t>
            </a:r>
            <a:br>
              <a:rPr lang="es-ES" sz="2800" dirty="0"/>
            </a:br>
            <a:br>
              <a:rPr lang="es-ES" sz="2800" dirty="0"/>
            </a:br>
            <a:r>
              <a:rPr lang="es-ES" sz="2800" dirty="0"/>
              <a:t>*Ley 26222. Opción por el régimen jubilatorio aplicable. Garantía de los haberes mínimos. Movilidad.</a:t>
            </a:r>
            <a:br>
              <a:rPr lang="es-ES" sz="2800" dirty="0"/>
            </a:br>
            <a:br>
              <a:rPr lang="es-ES" sz="2800" dirty="0"/>
            </a:br>
            <a:r>
              <a:rPr lang="es-ES" sz="2800" dirty="0"/>
              <a:t>*Ley 26417. Haberes previsionales. Movilidad de las prestaciones. Supresión del MOPRE.</a:t>
            </a:r>
            <a:br>
              <a:rPr lang="es-ES" sz="2800" dirty="0"/>
            </a:br>
            <a:br>
              <a:rPr lang="es-ES" sz="2800" dirty="0"/>
            </a:br>
            <a:r>
              <a:rPr lang="es-ES" sz="2800" dirty="0"/>
              <a:t>*Ley 26425. Unificación de los regímenes ley 24241 SIPA. Eliminación del régimen de capitalización. </a:t>
            </a:r>
            <a:br>
              <a:rPr lang="es-ES" sz="2800" dirty="0"/>
            </a:br>
            <a:br>
              <a:rPr lang="es-ES" sz="2800" dirty="0"/>
            </a:br>
            <a:r>
              <a:rPr lang="es-ES" sz="2800" dirty="0"/>
              <a:t>*Ley 26970. </a:t>
            </a:r>
            <a:r>
              <a:rPr lang="es-ES" sz="2800" dirty="0" err="1"/>
              <a:t>Regimen</a:t>
            </a:r>
            <a:r>
              <a:rPr lang="es-ES" sz="2800" dirty="0"/>
              <a:t> de regularización de deudas autónomos y </a:t>
            </a:r>
            <a:r>
              <a:rPr lang="es-ES" sz="2800" dirty="0" err="1"/>
              <a:t>monotributistas</a:t>
            </a:r>
            <a:r>
              <a:rPr lang="es-ES" sz="2800" dirty="0"/>
              <a:t> al 31/12/2003.</a:t>
            </a:r>
            <a:br>
              <a:rPr lang="es-ES" sz="2800" dirty="0"/>
            </a:br>
            <a:endParaRPr lang="es-AR" sz="2800" dirty="0"/>
          </a:p>
        </p:txBody>
      </p:sp>
      <p:sp>
        <p:nvSpPr>
          <p:cNvPr id="5" name="Marcador de pie de página 4">
            <a:extLst>
              <a:ext uri="{FF2B5EF4-FFF2-40B4-BE49-F238E27FC236}">
                <a16:creationId xmlns:a16="http://schemas.microsoft.com/office/drawing/2014/main" id="{FBDF65B4-09F7-47AF-8D79-6B8455B70910}"/>
              </a:ext>
            </a:extLst>
          </p:cNvPr>
          <p:cNvSpPr>
            <a:spLocks noGrp="1"/>
          </p:cNvSpPr>
          <p:nvPr>
            <p:ph type="ftr" sz="quarter" idx="11"/>
          </p:nvPr>
        </p:nvSpPr>
        <p:spPr/>
        <p:txBody>
          <a:bodyPr/>
          <a:lstStyle/>
          <a:p>
            <a:pPr rtl="0"/>
            <a:r>
              <a:rPr lang="es-ES" noProof="0" dirty="0"/>
              <a:t>MAGDALENA JULIETA JARA. 26/04/2022.</a:t>
            </a:r>
          </a:p>
        </p:txBody>
      </p:sp>
    </p:spTree>
    <p:extLst>
      <p:ext uri="{BB962C8B-B14F-4D97-AF65-F5344CB8AC3E}">
        <p14:creationId xmlns:p14="http://schemas.microsoft.com/office/powerpoint/2010/main" val="3608475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6BB4BD-A375-4237-A44A-9FE926D51CCA}"/>
              </a:ext>
            </a:extLst>
          </p:cNvPr>
          <p:cNvSpPr>
            <a:spLocks noGrp="1"/>
          </p:cNvSpPr>
          <p:nvPr>
            <p:ph type="title"/>
          </p:nvPr>
        </p:nvSpPr>
        <p:spPr>
          <a:xfrm>
            <a:off x="1979612" y="404664"/>
            <a:ext cx="9144001" cy="5760640"/>
          </a:xfrm>
        </p:spPr>
        <p:txBody>
          <a:bodyPr>
            <a:normAutofit fontScale="90000"/>
          </a:bodyPr>
          <a:lstStyle/>
          <a:p>
            <a:br>
              <a:rPr lang="es-ES" sz="2800" dirty="0"/>
            </a:br>
            <a:br>
              <a:rPr lang="es-ES" sz="2800" dirty="0"/>
            </a:br>
            <a:br>
              <a:rPr lang="es-ES" sz="2800" dirty="0"/>
            </a:br>
            <a:br>
              <a:rPr lang="es-ES" sz="2700" dirty="0"/>
            </a:br>
            <a:r>
              <a:rPr lang="es-ES" sz="2700" dirty="0"/>
              <a:t>*Ley 27260. Programa Nacional de Reparación Histórica. Acuerdos s/ reajuste de haberes administrativo y homologados judicialmente. Emergencia económica.</a:t>
            </a:r>
            <a:br>
              <a:rPr lang="es-ES" sz="2700" dirty="0"/>
            </a:br>
            <a:br>
              <a:rPr lang="es-ES" sz="2700" dirty="0"/>
            </a:br>
            <a:r>
              <a:rPr lang="es-ES" sz="2700" dirty="0"/>
              <a:t>*Ley 27426. Movilidad. Haber mínimo garantizado. </a:t>
            </a:r>
            <a:r>
              <a:rPr lang="es-ES" sz="2700" dirty="0" err="1"/>
              <a:t>Suspension</a:t>
            </a:r>
            <a:r>
              <a:rPr lang="es-ES" sz="2700" dirty="0"/>
              <a:t>.</a:t>
            </a:r>
            <a:br>
              <a:rPr lang="es-ES" sz="2700" dirty="0"/>
            </a:br>
            <a:br>
              <a:rPr lang="es-ES" sz="2700" dirty="0"/>
            </a:br>
            <a:r>
              <a:rPr lang="es-ES" sz="2700" dirty="0"/>
              <a:t>*Ley 27541. Ley de emergencia pública en materia económica, financiera, fiscal, administrativa, previsional, tarifaria, energética, sanitaria y social. </a:t>
            </a:r>
            <a:br>
              <a:rPr lang="es-ES" sz="2700" dirty="0"/>
            </a:br>
            <a:br>
              <a:rPr lang="es-ES" sz="2700" dirty="0"/>
            </a:br>
            <a:r>
              <a:rPr lang="es-ES" sz="2700" dirty="0"/>
              <a:t>*Ley 27609. </a:t>
            </a:r>
            <a:r>
              <a:rPr lang="es-ES" sz="2700" dirty="0" err="1"/>
              <a:t>Actualizacion</a:t>
            </a:r>
            <a:r>
              <a:rPr lang="es-ES" sz="2700" dirty="0"/>
              <a:t> de remuneraciones. Movilidad. Suma fija PBU.</a:t>
            </a:r>
            <a:br>
              <a:rPr lang="es-ES" sz="2700" dirty="0"/>
            </a:br>
            <a:br>
              <a:rPr lang="es-ES" sz="2700" dirty="0"/>
            </a:br>
            <a:r>
              <a:rPr lang="es-ES" sz="2700" dirty="0"/>
              <a:t>*DNU 475/21. T.C. Tarea de Cuidados.</a:t>
            </a:r>
            <a:br>
              <a:rPr lang="es-ES" sz="2700" dirty="0"/>
            </a:br>
            <a:r>
              <a:rPr lang="es-ES" sz="2700" dirty="0"/>
              <a:t>*DNU 674/21. P.A. </a:t>
            </a:r>
            <a:r>
              <a:rPr lang="es-ES" sz="2700" dirty="0" err="1"/>
              <a:t>Prestacion</a:t>
            </a:r>
            <a:r>
              <a:rPr lang="es-ES" sz="2700" dirty="0"/>
              <a:t> Anticipada.</a:t>
            </a:r>
            <a:endParaRPr lang="es-AR" sz="2700" dirty="0"/>
          </a:p>
        </p:txBody>
      </p:sp>
      <p:sp>
        <p:nvSpPr>
          <p:cNvPr id="5" name="Marcador de pie de página 4">
            <a:extLst>
              <a:ext uri="{FF2B5EF4-FFF2-40B4-BE49-F238E27FC236}">
                <a16:creationId xmlns:a16="http://schemas.microsoft.com/office/drawing/2014/main" id="{88AC8D36-0EFE-4643-9023-FF5529D4BBC8}"/>
              </a:ext>
            </a:extLst>
          </p:cNvPr>
          <p:cNvSpPr>
            <a:spLocks noGrp="1"/>
          </p:cNvSpPr>
          <p:nvPr>
            <p:ph type="ftr" sz="quarter" idx="11"/>
          </p:nvPr>
        </p:nvSpPr>
        <p:spPr/>
        <p:txBody>
          <a:bodyPr/>
          <a:lstStyle/>
          <a:p>
            <a:pPr rtl="0"/>
            <a:r>
              <a:rPr lang="es-ES" noProof="0" dirty="0"/>
              <a:t>MAGDALENA JULIETA JARA. 26/04/2022.</a:t>
            </a:r>
          </a:p>
        </p:txBody>
      </p:sp>
    </p:spTree>
    <p:extLst>
      <p:ext uri="{BB962C8B-B14F-4D97-AF65-F5344CB8AC3E}">
        <p14:creationId xmlns:p14="http://schemas.microsoft.com/office/powerpoint/2010/main" val="2756970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las marinas (16x9)">
  <a:themeElements>
    <a:clrScheme name="Ocean Waves">
      <a:dk1>
        <a:sysClr val="windowText" lastClr="000000"/>
      </a:dk1>
      <a:lt1>
        <a:sysClr val="window" lastClr="FFFFFF"/>
      </a:lt1>
      <a:dk2>
        <a:srgbClr val="134251"/>
      </a:dk2>
      <a:lt2>
        <a:srgbClr val="83BEC0"/>
      </a:lt2>
      <a:accent1>
        <a:srgbClr val="339C9F"/>
      </a:accent1>
      <a:accent2>
        <a:srgbClr val="E68010"/>
      </a:accent2>
      <a:accent3>
        <a:srgbClr val="8EB414"/>
      </a:accent3>
      <a:accent4>
        <a:srgbClr val="0CB89B"/>
      </a:accent4>
      <a:accent5>
        <a:srgbClr val="ECB720"/>
      </a:accent5>
      <a:accent6>
        <a:srgbClr val="319762"/>
      </a:accent6>
      <a:hlink>
        <a:srgbClr val="E68010"/>
      </a:hlink>
      <a:folHlink>
        <a:srgbClr val="339C9F"/>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5820144_TF02901025.potx" id="{1CE73384-869F-4331-A7DB-D58FE1313159}" vid="{4CD90215-9E2F-4AC3-8104-42BE7D0B1526}"/>
    </a:ext>
  </a:extLst>
</a:theme>
</file>

<file path=ppt/theme/theme2.xml><?xml version="1.0" encoding="utf-8"?>
<a:theme xmlns:a="http://schemas.openxmlformats.org/drawingml/2006/main" name="Tema de Office">
  <a:themeElements>
    <a:clrScheme name="Ocean Waves">
      <a:dk1>
        <a:sysClr val="windowText" lastClr="000000"/>
      </a:dk1>
      <a:lt1>
        <a:sysClr val="window" lastClr="FFFFFF"/>
      </a:lt1>
      <a:dk2>
        <a:srgbClr val="134251"/>
      </a:dk2>
      <a:lt2>
        <a:srgbClr val="83BEC0"/>
      </a:lt2>
      <a:accent1>
        <a:srgbClr val="339C9F"/>
      </a:accent1>
      <a:accent2>
        <a:srgbClr val="E68010"/>
      </a:accent2>
      <a:accent3>
        <a:srgbClr val="8EB414"/>
      </a:accent3>
      <a:accent4>
        <a:srgbClr val="0CB89B"/>
      </a:accent4>
      <a:accent5>
        <a:srgbClr val="ECB720"/>
      </a:accent5>
      <a:accent6>
        <a:srgbClr val="319762"/>
      </a:accent6>
      <a:hlink>
        <a:srgbClr val="E68010"/>
      </a:hlink>
      <a:folHlink>
        <a:srgbClr val="339C9F"/>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e Office">
  <a:themeElements>
    <a:clrScheme name="Ocean Waves">
      <a:dk1>
        <a:sysClr val="windowText" lastClr="000000"/>
      </a:dk1>
      <a:lt1>
        <a:sysClr val="window" lastClr="FFFFFF"/>
      </a:lt1>
      <a:dk2>
        <a:srgbClr val="134251"/>
      </a:dk2>
      <a:lt2>
        <a:srgbClr val="83BEC0"/>
      </a:lt2>
      <a:accent1>
        <a:srgbClr val="339C9F"/>
      </a:accent1>
      <a:accent2>
        <a:srgbClr val="E68010"/>
      </a:accent2>
      <a:accent3>
        <a:srgbClr val="8EB414"/>
      </a:accent3>
      <a:accent4>
        <a:srgbClr val="0CB89B"/>
      </a:accent4>
      <a:accent5>
        <a:srgbClr val="ECB720"/>
      </a:accent5>
      <a:accent6>
        <a:srgbClr val="319762"/>
      </a:accent6>
      <a:hlink>
        <a:srgbClr val="E68010"/>
      </a:hlink>
      <a:folHlink>
        <a:srgbClr val="339C9F"/>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6DE00F-F2BC-4082-AB87-D0D78777DE1E}">
  <ds:schemaRefs>
    <ds:schemaRef ds:uri="http://schemas.microsoft.com/sharepoint/v3/contenttype/forms"/>
  </ds:schemaRefs>
</ds:datastoreItem>
</file>

<file path=customXml/itemProps2.xml><?xml version="1.0" encoding="utf-8"?>
<ds:datastoreItem xmlns:ds="http://schemas.openxmlformats.org/officeDocument/2006/customXml" ds:itemID="{045C5BB1-9D2C-412A-AE6C-0FC75190A4CE}">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40262f94-9f35-4ac3-9a90-690165a166b7"/>
    <ds:schemaRef ds:uri="a4f35948-e619-41b3-aa29-22878b09cfd2"/>
    <ds:schemaRef ds:uri="http://www.w3.org/XML/1998/namespace"/>
  </ds:schemaRefs>
</ds:datastoreItem>
</file>

<file path=customXml/itemProps3.xml><?xml version="1.0" encoding="utf-8"?>
<ds:datastoreItem xmlns:ds="http://schemas.openxmlformats.org/officeDocument/2006/customXml" ds:itemID="{E6A2223A-9182-462D-922F-5606A5A907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Presentación de olas marinas (panorámica)</Template>
  <TotalTime>1085</TotalTime>
  <Words>1308</Words>
  <Application>Microsoft Office PowerPoint</Application>
  <PresentationFormat>Personalizado</PresentationFormat>
  <Paragraphs>53</Paragraphs>
  <Slides>13</Slides>
  <Notes>4</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13</vt:i4>
      </vt:variant>
    </vt:vector>
  </HeadingPairs>
  <TitlesOfParts>
    <vt:vector size="16" baseType="lpstr">
      <vt:lpstr>Arial</vt:lpstr>
      <vt:lpstr>Century Gothic</vt:lpstr>
      <vt:lpstr>Olas marinas (16x9)</vt:lpstr>
      <vt:lpstr>Buenas Practicas en Seguridad Social </vt:lpstr>
      <vt:lpstr>Guia.</vt:lpstr>
      <vt:lpstr>Cultura previsional.</vt:lpstr>
      <vt:lpstr>Fuentes de consulta:</vt:lpstr>
      <vt:lpstr>Presentación de PowerPoint</vt:lpstr>
      <vt:lpstr>El art. 16 C.N.  La igualdad como principio y garantía tiende a condicionar a los poderes públicos. Para que haya denegación de igualdad ante la ley no solo ha de existir discriminación, sino que además ella deberá ser arbitraria.  El art. 17 C.N. El derecho de propiedad no solo alcanza a las cosas, sino que se extiende a toda clase de bienes y derechos que integran el patrimonio de una persona.  Art. 31 C.N. El principio de supremacía constitucional, indica que todos los órganos estatales, cualquiera fuera su condición jurídica, se encuentran sometidos a los mandatos constitucionales.  El art. 75, inc. 22  de la C.N.  Tratados internacionales con jerarquía constitucional:  Declaración Americana de los Derechos y Deberes del Hombre. Declaración Universal de Derechos Humanos. Pacto Internacional de Derechos Económicos, Sociales y Culturales. </vt:lpstr>
      <vt:lpstr>*Ley 19549 LNPA. Ley Nacional de Procedimientos Administrativos y Reglam. 894/2017. Sistema integrado de caratulación, numeración, seguimiento y registración de movimientos de todas las actuaciones y exptes. electronicos administrativos.  *Ley 18037 y Ley 18038. Trabajadores R.D. y Trabajadores Aut.  *Ley 24241. instituye el SIJP, enumera las personas físicas que deberán incorporarse obligatoriamente al sistema de reparto.  *Ley 24463. Solidaridad Previsional. Sistemas de reparto asistido, basados en el principio de solidaridad.   *Ley 24476. Trabajadores autónomos. Deudas por aportes, devengados hasta el 30/09/1993. </vt:lpstr>
      <vt:lpstr>* Ley 25.321. Servicios autónomos. Posibilidad de renuncia. Inexigibilidad de la deuda respectiva.  *Ley 26222. Opción por el régimen jubilatorio aplicable. Garantía de los haberes mínimos. Movilidad.  *Ley 26417. Haberes previsionales. Movilidad de las prestaciones. Supresión del MOPRE.  *Ley 26425. Unificación de los regímenes ley 24241 SIPA. Eliminación del régimen de capitalización.   *Ley 26970. Regimen de regularización de deudas autónomos y monotributistas al 31/12/2003. </vt:lpstr>
      <vt:lpstr>    *Ley 27260. Programa Nacional de Reparación Histórica. Acuerdos s/ reajuste de haberes administrativo y homologados judicialmente. Emergencia económica.  *Ley 27426. Movilidad. Haber mínimo garantizado. Suspension.  *Ley 27541. Ley de emergencia pública en materia económica, financiera, fiscal, administrativa, previsional, tarifaria, energética, sanitaria y social.   *Ley 27609. Actualizacion de remuneraciones. Movilidad. Suma fija PBU.  *DNU 475/21. T.C. Tarea de Cuidados. *DNU 674/21. P.A. Prestacion Anticipada.</vt:lpstr>
      <vt:lpstr>  *Servicios en Relacion de Dependencia   Prob. ANSeS 524/08.    Servicios Comunes    Servicios Diferenciales    *Servicios Monotributista y/o Autonomos   Probat. ANSeS 555/10.   SICAM.   Socioeconomica. </vt:lpstr>
      <vt:lpstr>Actuacion administrativa: ANSeS. https://www.anses.gob.ar SRT. https://www.argentina.gob.ar AFIP. https://www.afip.gob.ar IPS. https://ipsmisiones.com.ar B.O. https://www.boletinoficial.gob.ar B.O. http://www.boletin.misiones.gov.ar  Actuacion judicial: CSJN.https://www.csjn.gov.ar PJN. https://www.pjn.gov.ar SAIJ. http://www.saij.gob.ar </vt:lpstr>
      <vt:lpstr>Conclusión: La persona es el centro del sistema administrativo, legislativo y judicial. La C.N. y C.P. sirve de límite al ejercicio del poder publico. La vigencia del estado social de derecho depende del sistema de controles y de la responsabilidad de los gobiernos y de las autoridades. El respeto a los derechos humanos es una responsabilidad de toda la sociedad, la que debe ser garantizada por el Estado (art. 43 C.N.).  Los derechos sociales, económicos y culturales contenidos en la ley fundamental, forman parte del estado de bienestar.  </vt:lpstr>
      <vt:lpstr>  Comunicación: Colegio de Abogados de la Provincia de Misiones autorizo la creación de una  Biblioteca Previsional y un mail institucional en materia previsional.  Gracias: Sr. Presidente Dr. Fernando Orbe. Sra. Vice Presidenta Dra. Patricia Doedderer. Coord. Gab. Acad. Dr. Victor De Menezes. Colegas.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Buena Gestión en Seguridad Social</dc:title>
  <dc:creator>magdalena jara</dc:creator>
  <cp:lastModifiedBy>magdalena jara</cp:lastModifiedBy>
  <cp:revision>100</cp:revision>
  <cp:lastPrinted>2022-03-08T18:18:51Z</cp:lastPrinted>
  <dcterms:created xsi:type="dcterms:W3CDTF">2022-01-29T13:18:34Z</dcterms:created>
  <dcterms:modified xsi:type="dcterms:W3CDTF">2022-04-26T16:34:53Z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