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64" r:id="rId11"/>
  </p:sldIdLst>
  <p:sldSz cx="12192000" cy="6858000"/>
  <p:notesSz cx="6865938" cy="95408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ED0CBB-F070-4071-AF61-42E00CD657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444" y="1501423"/>
            <a:ext cx="11221156" cy="914400"/>
          </a:xfrm>
        </p:spPr>
        <p:txBody>
          <a:bodyPr>
            <a:normAutofit/>
          </a:bodyPr>
          <a:lstStyle/>
          <a:p>
            <a:r>
              <a:rPr lang="es-AR" sz="4000" dirty="0">
                <a:latin typeface="Georgia" panose="02040502050405020303" pitchFamily="18" charset="0"/>
              </a:rPr>
              <a:t>la  seguridad social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33AE00E-C113-49D6-96DF-FCFF57432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5645" y="2878668"/>
            <a:ext cx="9731022" cy="3127022"/>
          </a:xfrm>
        </p:spPr>
        <p:txBody>
          <a:bodyPr>
            <a:normAutofit/>
          </a:bodyPr>
          <a:lstStyle/>
          <a:p>
            <a:endParaRPr lang="es-AR" dirty="0"/>
          </a:p>
          <a:p>
            <a:r>
              <a:rPr lang="es-AR" sz="4000" dirty="0">
                <a:latin typeface="Georgia" panose="02040502050405020303" pitchFamily="18" charset="0"/>
              </a:rPr>
              <a:t>Antecedentes</a:t>
            </a:r>
            <a:r>
              <a:rPr lang="es-AR" sz="4100" dirty="0">
                <a:latin typeface="Georgia" panose="02040502050405020303" pitchFamily="18" charset="0"/>
              </a:rPr>
              <a:t>. </a:t>
            </a:r>
          </a:p>
          <a:p>
            <a:r>
              <a:rPr lang="es-AR" sz="4000" dirty="0" err="1">
                <a:latin typeface="Georgia" panose="02040502050405020303" pitchFamily="18" charset="0"/>
              </a:rPr>
              <a:t>Constitucion</a:t>
            </a:r>
            <a:r>
              <a:rPr lang="es-AR" sz="4000" dirty="0">
                <a:latin typeface="Georgia" panose="02040502050405020303" pitchFamily="18" charset="0"/>
              </a:rPr>
              <a:t> Nacional.</a:t>
            </a:r>
            <a:endParaRPr lang="es-AR" sz="3000" dirty="0">
              <a:latin typeface="Georgia" panose="02040502050405020303" pitchFamily="18" charset="0"/>
            </a:endParaRPr>
          </a:p>
          <a:p>
            <a:r>
              <a:rPr lang="es-AR" sz="4000" dirty="0">
                <a:latin typeface="Georgia" panose="02040502050405020303" pitchFamily="18" charset="0"/>
              </a:rPr>
              <a:t>Convenio 102 OIT</a:t>
            </a:r>
            <a:r>
              <a:rPr lang="es-AR" sz="3000" dirty="0">
                <a:latin typeface="Georgia" panose="02040502050405020303" pitchFamily="18" charset="0"/>
              </a:rPr>
              <a:t>.</a:t>
            </a:r>
          </a:p>
          <a:p>
            <a:endParaRPr lang="es-AR" sz="3000" dirty="0">
              <a:latin typeface="Georgia" panose="02040502050405020303" pitchFamily="18" charset="0"/>
            </a:endParaRPr>
          </a:p>
          <a:p>
            <a:endParaRPr lang="es-AR" sz="3000" dirty="0">
              <a:latin typeface="Georgia" panose="02040502050405020303" pitchFamily="18" charset="0"/>
            </a:endParaRPr>
          </a:p>
          <a:p>
            <a:endParaRPr lang="es-AR" sz="3000" dirty="0">
              <a:latin typeface="Georgia" panose="02040502050405020303" pitchFamily="18" charset="0"/>
            </a:endParaRPr>
          </a:p>
          <a:p>
            <a:endParaRPr lang="es-AR" sz="3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597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5EDFC-3DFD-4CFC-AE41-35E19DE54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Muchas gracias!!!</a:t>
            </a:r>
          </a:p>
        </p:txBody>
      </p:sp>
      <p:pic>
        <p:nvPicPr>
          <p:cNvPr id="1026" name="Picture 2" descr="Conjunto de iconos isométricos de hogares de ancianos con personal que  monitorea pacientes y personas mayores que juegan ejercicios deportivos o  juegos de mesa aislados | Vector Gratis">
            <a:extLst>
              <a:ext uri="{FF2B5EF4-FFF2-40B4-BE49-F238E27FC236}">
                <a16:creationId xmlns:a16="http://schemas.microsoft.com/office/drawing/2014/main" id="{AD6DA5CE-E6C2-4AA2-B818-D8C24B5893A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010" y="2193925"/>
            <a:ext cx="6348057" cy="4556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93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3D911-F469-410C-A530-9FC10E74E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             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628EF3-A335-4254-BD70-1E27E083A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644" y="3429000"/>
            <a:ext cx="11246556" cy="2802467"/>
          </a:xfrm>
        </p:spPr>
        <p:txBody>
          <a:bodyPr>
            <a:normAutofit fontScale="85000" lnSpcReduction="20000"/>
          </a:bodyPr>
          <a:lstStyle/>
          <a:p>
            <a:r>
              <a:rPr lang="es-AR" sz="4800" dirty="0">
                <a:latin typeface="Georgia" panose="02040502050405020303" pitchFamily="18" charset="0"/>
              </a:rPr>
              <a:t>Trabajadores </a:t>
            </a:r>
          </a:p>
          <a:p>
            <a:endParaRPr lang="es-AR" sz="4800" dirty="0">
              <a:latin typeface="Georgia" panose="02040502050405020303" pitchFamily="18" charset="0"/>
            </a:endParaRPr>
          </a:p>
          <a:p>
            <a:r>
              <a:rPr lang="es-AR" sz="4800" dirty="0" err="1">
                <a:latin typeface="Georgia" panose="02040502050405020303" pitchFamily="18" charset="0"/>
              </a:rPr>
              <a:t>Poblemas</a:t>
            </a:r>
            <a:r>
              <a:rPr lang="es-AR" sz="4800" dirty="0">
                <a:latin typeface="Georgia" panose="02040502050405020303" pitchFamily="18" charset="0"/>
              </a:rPr>
              <a:t> sociales</a:t>
            </a:r>
          </a:p>
          <a:p>
            <a:endParaRPr lang="es-AR" sz="4800" dirty="0">
              <a:latin typeface="Georgia" panose="02040502050405020303" pitchFamily="18" charset="0"/>
            </a:endParaRPr>
          </a:p>
          <a:p>
            <a:r>
              <a:rPr lang="es-AR" sz="4800" dirty="0" err="1">
                <a:latin typeface="Georgia" panose="02040502050405020303" pitchFamily="18" charset="0"/>
              </a:rPr>
              <a:t>Proteccion</a:t>
            </a:r>
            <a:r>
              <a:rPr lang="es-AR" sz="4800" dirty="0">
                <a:latin typeface="Georgia" panose="02040502050405020303" pitchFamily="18" charset="0"/>
              </a:rPr>
              <a:t> social</a:t>
            </a:r>
          </a:p>
          <a:p>
            <a:endParaRPr lang="es-AR" dirty="0"/>
          </a:p>
        </p:txBody>
      </p:sp>
      <p:pic>
        <p:nvPicPr>
          <p:cNvPr id="1026" name="Picture 2" descr="Recocimiento de la labor de los Trabajadores Sociales en la conmemoración  de su Día Mundiial - Sociedad - Sol del Sur - Periódico digital - Online  service for digital newspapers">
            <a:extLst>
              <a:ext uri="{FF2B5EF4-FFF2-40B4-BE49-F238E27FC236}">
                <a16:creationId xmlns:a16="http://schemas.microsoft.com/office/drawing/2014/main" id="{4BD719D0-0756-481C-A4EA-25CCF6E5E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8844" y="0"/>
            <a:ext cx="3081867" cy="3081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506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97074-3800-41BE-B9A1-FA7C3B763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9025" y="-1521627"/>
            <a:ext cx="8610600" cy="1293028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008866-A6BB-40F0-8E4B-6D16DA583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461097"/>
            <a:ext cx="10092448" cy="3757587"/>
          </a:xfrm>
        </p:spPr>
        <p:txBody>
          <a:bodyPr/>
          <a:lstStyle/>
          <a:p>
            <a:r>
              <a:rPr lang="en-US" sz="4000" dirty="0">
                <a:latin typeface="Georgia" panose="02040502050405020303" pitchFamily="18" charset="0"/>
              </a:rPr>
              <a:t>Los </a:t>
            </a:r>
            <a:r>
              <a:rPr lang="en-US" sz="4000" dirty="0" err="1">
                <a:latin typeface="Georgia" panose="02040502050405020303" pitchFamily="18" charset="0"/>
              </a:rPr>
              <a:t>trabajadores</a:t>
            </a:r>
            <a:r>
              <a:rPr lang="en-US" sz="4000" dirty="0">
                <a:latin typeface="Georgia" panose="02040502050405020303" pitchFamily="18" charset="0"/>
              </a:rPr>
              <a:t>, </a:t>
            </a:r>
            <a:r>
              <a:rPr lang="en-US" sz="4000" dirty="0" err="1">
                <a:latin typeface="Georgia" panose="02040502050405020303" pitchFamily="18" charset="0"/>
              </a:rPr>
              <a:t>sean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dependientes</a:t>
            </a:r>
            <a:r>
              <a:rPr lang="en-US" sz="4000" dirty="0">
                <a:latin typeface="Georgia" panose="02040502050405020303" pitchFamily="18" charset="0"/>
              </a:rPr>
              <a:t> o  por </a:t>
            </a:r>
            <a:r>
              <a:rPr lang="en-US" sz="4000" dirty="0" err="1">
                <a:latin typeface="Georgia" panose="02040502050405020303" pitchFamily="18" charset="0"/>
              </a:rPr>
              <a:t>cuenta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propia</a:t>
            </a:r>
            <a:r>
              <a:rPr lang="en-US" sz="4000" dirty="0">
                <a:latin typeface="Georgia" panose="02040502050405020303" pitchFamily="18" charset="0"/>
              </a:rPr>
              <a:t>, </a:t>
            </a:r>
            <a:r>
              <a:rPr lang="en-US" sz="4000" dirty="0" err="1">
                <a:latin typeface="Georgia" panose="02040502050405020303" pitchFamily="18" charset="0"/>
              </a:rPr>
              <a:t>constituyen</a:t>
            </a:r>
            <a:r>
              <a:rPr lang="en-US" sz="4000" dirty="0">
                <a:latin typeface="Georgia" panose="02040502050405020303" pitchFamily="18" charset="0"/>
              </a:rPr>
              <a:t> el </a:t>
            </a:r>
            <a:r>
              <a:rPr lang="en-US" sz="4000" dirty="0" err="1">
                <a:latin typeface="Georgia" panose="02040502050405020303" pitchFamily="18" charset="0"/>
              </a:rPr>
              <a:t>núcleo</a:t>
            </a:r>
            <a:r>
              <a:rPr lang="en-US" sz="4000" dirty="0">
                <a:latin typeface="Georgia" panose="02040502050405020303" pitchFamily="18" charset="0"/>
              </a:rPr>
              <a:t> de </a:t>
            </a:r>
            <a:r>
              <a:rPr lang="en-US" sz="4000" dirty="0" err="1">
                <a:latin typeface="Georgia" panose="02040502050405020303" pitchFamily="18" charset="0"/>
              </a:rPr>
              <a:t>protección</a:t>
            </a:r>
            <a:r>
              <a:rPr lang="en-US" sz="4000" dirty="0">
                <a:latin typeface="Georgia" panose="02040502050405020303" pitchFamily="18" charset="0"/>
              </a:rPr>
              <a:t> de los </a:t>
            </a:r>
            <a:r>
              <a:rPr lang="en-US" sz="4000" dirty="0" err="1">
                <a:latin typeface="Georgia" panose="02040502050405020303" pitchFamily="18" charset="0"/>
              </a:rPr>
              <a:t>sistemas</a:t>
            </a:r>
            <a:r>
              <a:rPr lang="en-US" sz="4000" dirty="0">
                <a:latin typeface="Georgia" panose="02040502050405020303" pitchFamily="18" charset="0"/>
              </a:rPr>
              <a:t> de </a:t>
            </a:r>
            <a:r>
              <a:rPr lang="en-US" sz="4000" dirty="0" err="1">
                <a:latin typeface="Georgia" panose="02040502050405020303" pitchFamily="18" charset="0"/>
              </a:rPr>
              <a:t>Seguridad</a:t>
            </a:r>
            <a:r>
              <a:rPr lang="en-US" sz="4000" dirty="0">
                <a:latin typeface="Georgia" panose="02040502050405020303" pitchFamily="18" charset="0"/>
              </a:rPr>
              <a:t> Social.</a:t>
            </a:r>
            <a:endParaRPr lang="es-AR" sz="4000" dirty="0">
              <a:latin typeface="Georgia" panose="02040502050405020303" pitchFamily="18" charset="0"/>
            </a:endParaRPr>
          </a:p>
          <a:p>
            <a:r>
              <a:rPr lang="es-AR" dirty="0"/>
              <a:t>A)orden social</a:t>
            </a:r>
          </a:p>
          <a:p>
            <a:r>
              <a:rPr lang="es-AR" dirty="0"/>
              <a:t>B)orden económico</a:t>
            </a:r>
          </a:p>
          <a:p>
            <a:r>
              <a:rPr lang="es-AR" dirty="0"/>
              <a:t>C)razones </a:t>
            </a:r>
            <a:r>
              <a:rPr lang="es-AR" dirty="0" err="1"/>
              <a:t>tecnicas</a:t>
            </a:r>
            <a:endParaRPr lang="es-AR" dirty="0"/>
          </a:p>
        </p:txBody>
      </p:sp>
      <p:pic>
        <p:nvPicPr>
          <p:cNvPr id="1030" name="Picture 6" descr="Identidad Correntina - Día del trabajador: nueve de cada 10 argentinos  creen que es cada vez más difícil conseguir empleo">
            <a:extLst>
              <a:ext uri="{FF2B5EF4-FFF2-40B4-BE49-F238E27FC236}">
                <a16:creationId xmlns:a16="http://schemas.microsoft.com/office/drawing/2014/main" id="{E8F988CA-817C-42CE-AE87-E295B8523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0670" y="0"/>
            <a:ext cx="4751330" cy="2478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870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BC503E-9971-47DE-B3C5-1821A480F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2212" y="-1521627"/>
            <a:ext cx="8610600" cy="1293028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C05546-BE87-4A8D-A4BE-A79F42B3A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000" dirty="0">
              <a:latin typeface="Georgia" panose="02040502050405020303" pitchFamily="18" charset="0"/>
            </a:endParaRPr>
          </a:p>
          <a:p>
            <a:r>
              <a:rPr lang="en-US" sz="4000" dirty="0">
                <a:latin typeface="Georgia" panose="02040502050405020303" pitchFamily="18" charset="0"/>
              </a:rPr>
              <a:t>El ideal de </a:t>
            </a:r>
            <a:r>
              <a:rPr lang="en-US" sz="4000" dirty="0" err="1">
                <a:latin typeface="Georgia" panose="02040502050405020303" pitchFamily="18" charset="0"/>
              </a:rPr>
              <a:t>todo</a:t>
            </a:r>
            <a:r>
              <a:rPr lang="en-US" sz="4000" dirty="0">
                <a:latin typeface="Georgia" panose="02040502050405020303" pitchFamily="18" charset="0"/>
              </a:rPr>
              <a:t> Sistema de </a:t>
            </a:r>
            <a:r>
              <a:rPr lang="en-US" sz="4000" dirty="0" err="1">
                <a:latin typeface="Georgia" panose="02040502050405020303" pitchFamily="18" charset="0"/>
              </a:rPr>
              <a:t>Seguridad</a:t>
            </a:r>
            <a:r>
              <a:rPr lang="en-US" sz="4000" dirty="0">
                <a:latin typeface="Georgia" panose="02040502050405020303" pitchFamily="18" charset="0"/>
              </a:rPr>
              <a:t> Social es la </a:t>
            </a:r>
            <a:r>
              <a:rPr lang="en-US" sz="4000" dirty="0" err="1">
                <a:latin typeface="Georgia" panose="02040502050405020303" pitchFamily="18" charset="0"/>
              </a:rPr>
              <a:t>protección</a:t>
            </a:r>
            <a:r>
              <a:rPr lang="en-US" sz="4000" dirty="0">
                <a:latin typeface="Georgia" panose="02040502050405020303" pitchFamily="18" charset="0"/>
              </a:rPr>
              <a:t> de </a:t>
            </a:r>
            <a:r>
              <a:rPr lang="en-US" sz="4000" dirty="0" err="1">
                <a:latin typeface="Georgia" panose="02040502050405020303" pitchFamily="18" charset="0"/>
              </a:rPr>
              <a:t>todos</a:t>
            </a:r>
            <a:r>
              <a:rPr lang="en-US" sz="4000" dirty="0">
                <a:latin typeface="Georgia" panose="02040502050405020303" pitchFamily="18" charset="0"/>
              </a:rPr>
              <a:t> los </a:t>
            </a:r>
            <a:r>
              <a:rPr lang="en-US" sz="4000" dirty="0" err="1">
                <a:latin typeface="Georgia" panose="02040502050405020303" pitchFamily="18" charset="0"/>
              </a:rPr>
              <a:t>ciudadanos</a:t>
            </a:r>
            <a:r>
              <a:rPr lang="en-US" sz="4000" dirty="0">
                <a:latin typeface="Georgia" panose="02040502050405020303" pitchFamily="18" charset="0"/>
              </a:rPr>
              <a:t> y </a:t>
            </a:r>
            <a:r>
              <a:rPr lang="en-US" sz="4000" dirty="0" err="1">
                <a:latin typeface="Georgia" panose="02040502050405020303" pitchFamily="18" charset="0"/>
              </a:rPr>
              <a:t>aun</a:t>
            </a:r>
            <a:r>
              <a:rPr lang="en-US" sz="4000" dirty="0">
                <a:latin typeface="Georgia" panose="02040502050405020303" pitchFamily="18" charset="0"/>
              </a:rPr>
              <a:t> de </a:t>
            </a:r>
            <a:r>
              <a:rPr lang="en-US" sz="4000" dirty="0" err="1">
                <a:latin typeface="Georgia" panose="02040502050405020303" pitchFamily="18" charset="0"/>
              </a:rPr>
              <a:t>todos</a:t>
            </a:r>
            <a:r>
              <a:rPr lang="en-US" sz="4000" dirty="0">
                <a:latin typeface="Georgia" panose="02040502050405020303" pitchFamily="18" charset="0"/>
              </a:rPr>
              <a:t> los </a:t>
            </a:r>
            <a:r>
              <a:rPr lang="en-US" sz="4000" dirty="0" err="1">
                <a:latin typeface="Georgia" panose="02040502050405020303" pitchFamily="18" charset="0"/>
              </a:rPr>
              <a:t>residentes</a:t>
            </a:r>
            <a:r>
              <a:rPr lang="en-US" sz="4000" dirty="0">
                <a:latin typeface="Georgia" panose="02040502050405020303" pitchFamily="18" charset="0"/>
              </a:rPr>
              <a:t> de los </a:t>
            </a:r>
            <a:r>
              <a:rPr lang="en-US" sz="4000" dirty="0" err="1">
                <a:latin typeface="Georgia" panose="02040502050405020303" pitchFamily="18" charset="0"/>
              </a:rPr>
              <a:t>Estados</a:t>
            </a:r>
            <a:r>
              <a:rPr lang="en-US" sz="4000" dirty="0">
                <a:latin typeface="Georgia" panose="02040502050405020303" pitchFamily="18" charset="0"/>
              </a:rPr>
              <a:t>. </a:t>
            </a:r>
          </a:p>
          <a:p>
            <a:r>
              <a:rPr lang="es-AR" sz="4000" dirty="0">
                <a:latin typeface="Georgia" panose="02040502050405020303" pitchFamily="18" charset="0"/>
              </a:rPr>
              <a:t>Art. 9 del Pacto Internacional de  Derechos </a:t>
            </a:r>
            <a:r>
              <a:rPr lang="es-AR" sz="4000" dirty="0" err="1">
                <a:latin typeface="Georgia" panose="02040502050405020303" pitchFamily="18" charset="0"/>
              </a:rPr>
              <a:t>Economicos</a:t>
            </a:r>
            <a:r>
              <a:rPr lang="es-AR" sz="4000" dirty="0">
                <a:latin typeface="Georgia" panose="02040502050405020303" pitchFamily="18" charset="0"/>
              </a:rPr>
              <a:t>, Sociales y Culturales.</a:t>
            </a:r>
          </a:p>
        </p:txBody>
      </p:sp>
      <p:pic>
        <p:nvPicPr>
          <p:cNvPr id="4098" name="Picture 2" descr="Derechos Humanos: Universales, Irrenunciables e Indivisibles">
            <a:extLst>
              <a:ext uri="{FF2B5EF4-FFF2-40B4-BE49-F238E27FC236}">
                <a16:creationId xmlns:a16="http://schemas.microsoft.com/office/drawing/2014/main" id="{C61F7AB3-20F5-4342-9DA6-F28ADDBA24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285" y="1"/>
            <a:ext cx="5261459" cy="2639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9469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A2FF9-E760-4D0B-AE5A-4C9763277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2200" y="-1521627"/>
            <a:ext cx="8610600" cy="1293028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3A21823-3EAB-4EBB-9C6B-ED26496EC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716982"/>
            <a:ext cx="10820400" cy="35017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>
                <a:latin typeface="Georgia" panose="02040502050405020303" pitchFamily="18" charset="0"/>
              </a:rPr>
              <a:t>Estado del </a:t>
            </a:r>
            <a:r>
              <a:rPr lang="en-US" sz="4000" dirty="0" err="1">
                <a:latin typeface="Georgia" panose="02040502050405020303" pitchFamily="18" charset="0"/>
              </a:rPr>
              <a:t>Bienestar</a:t>
            </a:r>
            <a:r>
              <a:rPr lang="en-US" sz="4000" dirty="0">
                <a:latin typeface="Georgia" panose="02040502050405020303" pitchFamily="18" charset="0"/>
              </a:rPr>
              <a:t>: el Estado debe </a:t>
            </a:r>
            <a:r>
              <a:rPr lang="en-US" sz="4000" dirty="0" err="1">
                <a:latin typeface="Georgia" panose="02040502050405020303" pitchFamily="18" charset="0"/>
              </a:rPr>
              <a:t>atender</a:t>
            </a:r>
            <a:r>
              <a:rPr lang="en-US" sz="4000" dirty="0">
                <a:latin typeface="Georgia" panose="02040502050405020303" pitchFamily="18" charset="0"/>
              </a:rPr>
              <a:t> a </a:t>
            </a:r>
            <a:r>
              <a:rPr lang="en-US" sz="4000" dirty="0" err="1">
                <a:latin typeface="Georgia" panose="02040502050405020303" pitchFamily="18" charset="0"/>
              </a:rPr>
              <a:t>aquellos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sectores</a:t>
            </a:r>
            <a:r>
              <a:rPr lang="en-US" sz="4000" dirty="0">
                <a:latin typeface="Georgia" panose="02040502050405020303" pitchFamily="18" charset="0"/>
              </a:rPr>
              <a:t> de la población que no </a:t>
            </a:r>
            <a:r>
              <a:rPr lang="en-US" sz="4000" dirty="0" err="1">
                <a:latin typeface="Georgia" panose="02040502050405020303" pitchFamily="18" charset="0"/>
              </a:rPr>
              <a:t>han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podido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realizar</a:t>
            </a:r>
            <a:r>
              <a:rPr lang="en-US" sz="4000" dirty="0">
                <a:latin typeface="Georgia" panose="02040502050405020303" pitchFamily="18" charset="0"/>
              </a:rPr>
              <a:t> una </a:t>
            </a:r>
            <a:r>
              <a:rPr lang="en-US" sz="4000" dirty="0" err="1">
                <a:latin typeface="Georgia" panose="02040502050405020303" pitchFamily="18" charset="0"/>
              </a:rPr>
              <a:t>actividad</a:t>
            </a:r>
            <a:r>
              <a:rPr lang="en-US" sz="4000" dirty="0">
                <a:latin typeface="Georgia" panose="02040502050405020303" pitchFamily="18" charset="0"/>
              </a:rPr>
              <a:t>, </a:t>
            </a:r>
            <a:r>
              <a:rPr lang="en-US" sz="4000" dirty="0" err="1">
                <a:latin typeface="Georgia" panose="02040502050405020303" pitchFamily="18" charset="0"/>
              </a:rPr>
              <a:t>corregir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desigualdades</a:t>
            </a:r>
            <a:r>
              <a:rPr lang="en-US" sz="4000" dirty="0">
                <a:latin typeface="Georgia" panose="02040502050405020303" pitchFamily="18" charset="0"/>
              </a:rPr>
              <a:t> y </a:t>
            </a:r>
            <a:r>
              <a:rPr lang="en-US" sz="4000" dirty="0" err="1">
                <a:latin typeface="Georgia" panose="02040502050405020303" pitchFamily="18" charset="0"/>
              </a:rPr>
              <a:t>redistribuir</a:t>
            </a:r>
            <a:r>
              <a:rPr lang="en-US" sz="4000" dirty="0">
                <a:latin typeface="Georgia" panose="02040502050405020303" pitchFamily="18" charset="0"/>
              </a:rPr>
              <a:t> los </a:t>
            </a:r>
            <a:r>
              <a:rPr lang="en-US" sz="4000" dirty="0" err="1">
                <a:latin typeface="Georgia" panose="02040502050405020303" pitchFamily="18" charset="0"/>
              </a:rPr>
              <a:t>ingresos</a:t>
            </a:r>
            <a:r>
              <a:rPr lang="en-US" sz="4000" dirty="0">
                <a:latin typeface="Georgia" panose="02040502050405020303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000" dirty="0">
                <a:latin typeface="Georgia" panose="02040502050405020303" pitchFamily="18" charset="0"/>
              </a:rPr>
              <a:t> A)</a:t>
            </a:r>
            <a:r>
              <a:rPr lang="en-US" sz="4000" dirty="0" err="1">
                <a:latin typeface="Georgia" panose="02040502050405020303" pitchFamily="18" charset="0"/>
              </a:rPr>
              <a:t>contributivo</a:t>
            </a:r>
            <a:endParaRPr lang="en-US" sz="4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4000" dirty="0">
                <a:latin typeface="Georgia" panose="02040502050405020303" pitchFamily="18" charset="0"/>
              </a:rPr>
              <a:t> B)no </a:t>
            </a:r>
            <a:r>
              <a:rPr lang="en-US" sz="4000" dirty="0" err="1">
                <a:latin typeface="Georgia" panose="02040502050405020303" pitchFamily="18" charset="0"/>
              </a:rPr>
              <a:t>contributivo</a:t>
            </a:r>
            <a:endParaRPr lang="es-AR" sz="4000" dirty="0">
              <a:latin typeface="Georgia" panose="02040502050405020303" pitchFamily="18" charset="0"/>
            </a:endParaRPr>
          </a:p>
        </p:txBody>
      </p:sp>
      <p:pic>
        <p:nvPicPr>
          <p:cNvPr id="4" name="Picture 2" descr="Medidas en materia de protección social e incentivos al empleo - La Rioja  Sin Barreras">
            <a:extLst>
              <a:ext uri="{FF2B5EF4-FFF2-40B4-BE49-F238E27FC236}">
                <a16:creationId xmlns:a16="http://schemas.microsoft.com/office/drawing/2014/main" id="{2AA10F11-C9C5-4056-B58A-C3D2AD586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039" y="0"/>
            <a:ext cx="4334961" cy="2716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061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E2DBE1-B742-4599-ADA2-97F50A728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Georgia" panose="02040502050405020303" pitchFamily="18" charset="0"/>
              </a:rPr>
              <a:t>CONSTITUCION  NACIONAL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7E7F81-DA72-4D03-A459-7331DE6DB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194560"/>
            <a:ext cx="11156244" cy="443201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Preambulo</a:t>
            </a:r>
            <a:r>
              <a:rPr lang="en-US" b="1" dirty="0"/>
              <a:t>: </a:t>
            </a:r>
            <a:r>
              <a:rPr lang="en-US" dirty="0"/>
              <a:t>… </a:t>
            </a:r>
            <a:r>
              <a:rPr lang="en-US" dirty="0" err="1"/>
              <a:t>Promover</a:t>
            </a:r>
            <a:r>
              <a:rPr lang="en-US" dirty="0"/>
              <a:t> el </a:t>
            </a:r>
            <a:r>
              <a:rPr lang="en-US" dirty="0" err="1"/>
              <a:t>bienestar</a:t>
            </a:r>
            <a:r>
              <a:rPr lang="en-US" dirty="0"/>
              <a:t> general…</a:t>
            </a:r>
          </a:p>
          <a:p>
            <a:endParaRPr lang="en-US" b="1" dirty="0"/>
          </a:p>
          <a:p>
            <a:r>
              <a:rPr lang="en-US" b="1" dirty="0"/>
              <a:t>Art. 14. bis</a:t>
            </a:r>
            <a:r>
              <a:rPr lang="en-US" dirty="0"/>
              <a:t>… El Estado </a:t>
            </a:r>
            <a:r>
              <a:rPr lang="en-US" dirty="0" err="1"/>
              <a:t>otorgara</a:t>
            </a:r>
            <a:r>
              <a:rPr lang="en-US" dirty="0"/>
              <a:t> los </a:t>
            </a:r>
            <a:r>
              <a:rPr lang="en-US" dirty="0" err="1"/>
              <a:t>beneficios</a:t>
            </a:r>
            <a:r>
              <a:rPr lang="en-US" dirty="0"/>
              <a:t> de la </a:t>
            </a:r>
            <a:r>
              <a:rPr lang="en-US" dirty="0" err="1"/>
              <a:t>seguridad</a:t>
            </a:r>
            <a:r>
              <a:rPr lang="en-US" dirty="0"/>
              <a:t> social, que </a:t>
            </a:r>
            <a:r>
              <a:rPr lang="en-US" dirty="0" err="1"/>
              <a:t>tendrá</a:t>
            </a:r>
            <a:r>
              <a:rPr lang="en-US" dirty="0"/>
              <a:t> </a:t>
            </a:r>
            <a:r>
              <a:rPr lang="en-US" dirty="0" err="1"/>
              <a:t>carácter</a:t>
            </a:r>
            <a:r>
              <a:rPr lang="en-US" dirty="0"/>
              <a:t> de integral e </a:t>
            </a:r>
            <a:r>
              <a:rPr lang="en-US" dirty="0" err="1"/>
              <a:t>irrenunciable</a:t>
            </a:r>
            <a:r>
              <a:rPr lang="en-US" dirty="0"/>
              <a:t>…</a:t>
            </a:r>
          </a:p>
          <a:p>
            <a:endParaRPr lang="en-US" b="1" dirty="0"/>
          </a:p>
          <a:p>
            <a:r>
              <a:rPr lang="en-US" b="1" dirty="0"/>
              <a:t>Art. 43</a:t>
            </a:r>
            <a:r>
              <a:rPr lang="en-US" dirty="0"/>
              <a:t> Toda persona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interponer</a:t>
            </a:r>
            <a:r>
              <a:rPr lang="en-US" dirty="0"/>
              <a:t> </a:t>
            </a:r>
            <a:r>
              <a:rPr lang="en-US" dirty="0" err="1"/>
              <a:t>acción</a:t>
            </a:r>
            <a:r>
              <a:rPr lang="en-US" dirty="0"/>
              <a:t> </a:t>
            </a:r>
            <a:r>
              <a:rPr lang="en-US" dirty="0" err="1"/>
              <a:t>expedita</a:t>
            </a:r>
            <a:r>
              <a:rPr lang="en-US" dirty="0"/>
              <a:t> y </a:t>
            </a:r>
            <a:r>
              <a:rPr lang="en-US" dirty="0" err="1"/>
              <a:t>rápida</a:t>
            </a:r>
            <a:r>
              <a:rPr lang="en-US" dirty="0"/>
              <a:t> de amparo… contra 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err="1"/>
              <a:t>acto</a:t>
            </a:r>
            <a:r>
              <a:rPr lang="en-US" dirty="0"/>
              <a:t> u </a:t>
            </a:r>
            <a:r>
              <a:rPr lang="en-US" dirty="0" err="1"/>
              <a:t>omisión</a:t>
            </a:r>
            <a:r>
              <a:rPr lang="en-US" dirty="0"/>
              <a:t> de </a:t>
            </a:r>
            <a:r>
              <a:rPr lang="en-US" dirty="0" err="1"/>
              <a:t>autoridades</a:t>
            </a:r>
            <a:r>
              <a:rPr lang="en-US" dirty="0"/>
              <a:t> </a:t>
            </a:r>
            <a:r>
              <a:rPr lang="en-US" dirty="0" err="1"/>
              <a:t>públicas</a:t>
            </a:r>
            <a:r>
              <a:rPr lang="en-US" dirty="0"/>
              <a:t>…</a:t>
            </a:r>
          </a:p>
          <a:p>
            <a:endParaRPr lang="en-US" b="1" dirty="0"/>
          </a:p>
          <a:p>
            <a:r>
              <a:rPr lang="en-US" b="1" dirty="0"/>
              <a:t>Art. 75</a:t>
            </a:r>
            <a:r>
              <a:rPr lang="en-US" dirty="0"/>
              <a:t> </a:t>
            </a:r>
            <a:r>
              <a:rPr lang="en-US" dirty="0" err="1"/>
              <a:t>Corresponde</a:t>
            </a:r>
            <a:r>
              <a:rPr lang="en-US" dirty="0"/>
              <a:t> al </a:t>
            </a:r>
            <a:r>
              <a:rPr lang="en-US" dirty="0" err="1"/>
              <a:t>Congreso</a:t>
            </a:r>
            <a:r>
              <a:rPr lang="en-US" dirty="0"/>
              <a:t>:… </a:t>
            </a:r>
            <a:r>
              <a:rPr lang="en-US" b="1" dirty="0" err="1"/>
              <a:t>inc.</a:t>
            </a:r>
            <a:r>
              <a:rPr lang="en-US" b="1" dirty="0"/>
              <a:t> 22</a:t>
            </a:r>
            <a:r>
              <a:rPr lang="en-US" dirty="0"/>
              <a:t>. </a:t>
            </a:r>
            <a:r>
              <a:rPr lang="en-US" dirty="0" err="1"/>
              <a:t>Aprobar</a:t>
            </a:r>
            <a:r>
              <a:rPr lang="en-US" dirty="0"/>
              <a:t> o </a:t>
            </a:r>
            <a:r>
              <a:rPr lang="en-US" dirty="0" err="1"/>
              <a:t>desechar</a:t>
            </a:r>
            <a:r>
              <a:rPr lang="en-US" dirty="0"/>
              <a:t> </a:t>
            </a:r>
            <a:r>
              <a:rPr lang="en-US" dirty="0" err="1"/>
              <a:t>tratados</a:t>
            </a:r>
            <a:r>
              <a:rPr lang="en-US" dirty="0"/>
              <a:t> </a:t>
            </a:r>
            <a:r>
              <a:rPr lang="en-US" dirty="0" err="1"/>
              <a:t>concluidos</a:t>
            </a:r>
            <a:r>
              <a:rPr lang="en-US" dirty="0"/>
              <a:t> con las </a:t>
            </a:r>
            <a:r>
              <a:rPr lang="en-US" dirty="0" err="1"/>
              <a:t>demás</a:t>
            </a:r>
            <a:r>
              <a:rPr lang="en-US" dirty="0"/>
              <a:t> </a:t>
            </a:r>
            <a:r>
              <a:rPr lang="en-US" dirty="0" err="1"/>
              <a:t>naciones</a:t>
            </a:r>
            <a:r>
              <a:rPr lang="en-US" dirty="0"/>
              <a:t>, con las </a:t>
            </a:r>
            <a:r>
              <a:rPr lang="en-US" dirty="0" err="1"/>
              <a:t>organizaciones</a:t>
            </a:r>
            <a:r>
              <a:rPr lang="en-US" dirty="0"/>
              <a:t> </a:t>
            </a:r>
            <a:r>
              <a:rPr lang="en-US" dirty="0" err="1"/>
              <a:t>internacionales</a:t>
            </a:r>
            <a:r>
              <a:rPr lang="en-US" dirty="0"/>
              <a:t> … </a:t>
            </a:r>
            <a:r>
              <a:rPr lang="en-US" b="1" dirty="0" err="1"/>
              <a:t>inc.</a:t>
            </a:r>
            <a:r>
              <a:rPr lang="en-US" b="1" dirty="0"/>
              <a:t> 23.</a:t>
            </a:r>
            <a:r>
              <a:rPr lang="es-ES" i="1" dirty="0"/>
              <a:t>Legislar y promover medidas de acción positiva que garanticen la igualdad … sobre derechos humanos, en particular respecto los ancianos...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Art. 116</a:t>
            </a:r>
            <a:r>
              <a:rPr lang="en-US" dirty="0"/>
              <a:t> </a:t>
            </a:r>
            <a:r>
              <a:rPr lang="en-US" dirty="0" err="1"/>
              <a:t>Corresponde</a:t>
            </a:r>
            <a:r>
              <a:rPr lang="en-US" dirty="0"/>
              <a:t> a la Corte Suprema y a los </a:t>
            </a:r>
            <a:r>
              <a:rPr lang="en-US" dirty="0" err="1"/>
              <a:t>tribunales</a:t>
            </a:r>
            <a:r>
              <a:rPr lang="en-US" dirty="0"/>
              <a:t> </a:t>
            </a:r>
            <a:r>
              <a:rPr lang="en-US" dirty="0" err="1"/>
              <a:t>inferiores</a:t>
            </a:r>
            <a:r>
              <a:rPr lang="en-US" dirty="0"/>
              <a:t> de la </a:t>
            </a:r>
            <a:r>
              <a:rPr lang="en-US" dirty="0" err="1"/>
              <a:t>Nación</a:t>
            </a:r>
            <a:r>
              <a:rPr lang="en-US" dirty="0"/>
              <a:t>, el </a:t>
            </a:r>
            <a:r>
              <a:rPr lang="en-US" dirty="0" err="1"/>
              <a:t>conocimiento</a:t>
            </a:r>
            <a:r>
              <a:rPr lang="en-US" dirty="0"/>
              <a:t> y </a:t>
            </a:r>
            <a:r>
              <a:rPr lang="en-US" dirty="0" err="1"/>
              <a:t>decisión</a:t>
            </a:r>
            <a:r>
              <a:rPr lang="en-US" dirty="0"/>
              <a:t> de </a:t>
            </a:r>
            <a:r>
              <a:rPr lang="en-US" dirty="0" err="1"/>
              <a:t>todas</a:t>
            </a:r>
            <a:r>
              <a:rPr lang="en-US" dirty="0"/>
              <a:t> las </a:t>
            </a:r>
            <a:r>
              <a:rPr lang="en-US" dirty="0" err="1"/>
              <a:t>causas</a:t>
            </a:r>
            <a:r>
              <a:rPr lang="en-US" dirty="0"/>
              <a:t> que </a:t>
            </a:r>
            <a:r>
              <a:rPr lang="en-US" dirty="0" err="1"/>
              <a:t>versen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puntos </a:t>
            </a:r>
            <a:r>
              <a:rPr lang="en-US" dirty="0" err="1"/>
              <a:t>regidos</a:t>
            </a:r>
            <a:r>
              <a:rPr lang="en-US" dirty="0"/>
              <a:t> por la </a:t>
            </a:r>
            <a:r>
              <a:rPr lang="en-US" dirty="0" err="1"/>
              <a:t>Constitución</a:t>
            </a:r>
            <a:r>
              <a:rPr lang="en-US" dirty="0"/>
              <a:t>, y por las </a:t>
            </a:r>
            <a:r>
              <a:rPr lang="en-US" dirty="0" err="1"/>
              <a:t>leyes</a:t>
            </a:r>
            <a:r>
              <a:rPr lang="en-US" dirty="0"/>
              <a:t> de la </a:t>
            </a:r>
            <a:r>
              <a:rPr lang="en-US" dirty="0" err="1"/>
              <a:t>Nación</a:t>
            </a:r>
            <a:r>
              <a:rPr lang="en-US" dirty="0"/>
              <a:t> ...</a:t>
            </a:r>
            <a:endParaRPr lang="es-AR" dirty="0"/>
          </a:p>
          <a:p>
            <a:endParaRPr lang="en-U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55327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AAF21E-3F61-4274-AA60-31D8D230E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>
                <a:latin typeface="Georgia" panose="02040502050405020303" pitchFamily="18" charset="0"/>
              </a:rPr>
              <a:t>CONVENIO 102 </a:t>
            </a:r>
            <a:r>
              <a:rPr lang="es-AR" dirty="0" err="1">
                <a:latin typeface="Georgia" panose="02040502050405020303" pitchFamily="18" charset="0"/>
              </a:rPr>
              <a:t>oit</a:t>
            </a:r>
            <a:endParaRPr lang="es-AR" dirty="0">
              <a:latin typeface="Georgia" panose="02040502050405020303" pitchFamily="18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7AB37D-D799-4CCE-B9A9-1CB0B80DA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Georgia" panose="02040502050405020303" pitchFamily="18" charset="0"/>
              </a:rPr>
              <a:t>Normas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Minimas</a:t>
            </a:r>
            <a:r>
              <a:rPr lang="en-US" sz="4000" dirty="0">
                <a:latin typeface="Georgia" panose="02040502050405020303" pitchFamily="18" charset="0"/>
              </a:rPr>
              <a:t> de </a:t>
            </a:r>
            <a:r>
              <a:rPr lang="en-US" sz="4000" dirty="0" err="1">
                <a:latin typeface="Georgia" panose="02040502050405020303" pitchFamily="18" charset="0"/>
              </a:rPr>
              <a:t>Seguridad</a:t>
            </a:r>
            <a:r>
              <a:rPr lang="en-US" sz="4000" dirty="0">
                <a:latin typeface="Georgia" panose="02040502050405020303" pitchFamily="18" charset="0"/>
              </a:rPr>
              <a:t> Social.</a:t>
            </a:r>
          </a:p>
          <a:p>
            <a:r>
              <a:rPr lang="en-US" sz="4000" dirty="0">
                <a:latin typeface="Georgia" panose="02040502050405020303" pitchFamily="18" charset="0"/>
              </a:rPr>
              <a:t>El </a:t>
            </a:r>
            <a:r>
              <a:rPr lang="en-US" sz="4000" dirty="0" err="1">
                <a:latin typeface="Georgia" panose="02040502050405020303" pitchFamily="18" charset="0"/>
              </a:rPr>
              <a:t>Convenio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Internacional</a:t>
            </a:r>
            <a:r>
              <a:rPr lang="en-US" sz="4000" dirty="0">
                <a:latin typeface="Georgia" panose="02040502050405020303" pitchFamily="18" charset="0"/>
              </a:rPr>
              <a:t> ha </a:t>
            </a:r>
            <a:r>
              <a:rPr lang="en-US" sz="4000" dirty="0" err="1">
                <a:latin typeface="Georgia" panose="02040502050405020303" pitchFamily="18" charset="0"/>
              </a:rPr>
              <a:t>sido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calificado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como</a:t>
            </a:r>
            <a:r>
              <a:rPr lang="en-US" sz="4000" dirty="0">
                <a:latin typeface="Georgia" panose="02040502050405020303" pitchFamily="18" charset="0"/>
              </a:rPr>
              <a:t> una de las </a:t>
            </a:r>
            <a:r>
              <a:rPr lang="en-US" sz="4000" dirty="0" err="1">
                <a:latin typeface="Georgia" panose="02040502050405020303" pitchFamily="18" charset="0"/>
              </a:rPr>
              <a:t>fuentes</a:t>
            </a:r>
            <a:r>
              <a:rPr lang="en-US" sz="4000" dirty="0">
                <a:latin typeface="Georgia" panose="02040502050405020303" pitchFamily="18" charset="0"/>
              </a:rPr>
              <a:t> de mayor </a:t>
            </a:r>
            <a:r>
              <a:rPr lang="en-US" sz="4000" dirty="0" err="1">
                <a:latin typeface="Georgia" panose="02040502050405020303" pitchFamily="18" charset="0"/>
              </a:rPr>
              <a:t>influencia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en</a:t>
            </a:r>
            <a:r>
              <a:rPr lang="en-US" sz="4000" dirty="0">
                <a:latin typeface="Georgia" panose="02040502050405020303" pitchFamily="18" charset="0"/>
              </a:rPr>
              <a:t> la </a:t>
            </a:r>
            <a:r>
              <a:rPr lang="en-US" sz="4000" dirty="0" err="1">
                <a:latin typeface="Georgia" panose="02040502050405020303" pitchFamily="18" charset="0"/>
              </a:rPr>
              <a:t>formacion</a:t>
            </a:r>
            <a:r>
              <a:rPr lang="en-US" sz="4000" dirty="0">
                <a:latin typeface="Georgia" panose="02040502050405020303" pitchFamily="18" charset="0"/>
              </a:rPr>
              <a:t> y </a:t>
            </a:r>
            <a:r>
              <a:rPr lang="en-US" sz="4000" dirty="0" err="1">
                <a:latin typeface="Georgia" panose="02040502050405020303" pitchFamily="18" charset="0"/>
              </a:rPr>
              <a:t>desarrollo</a:t>
            </a:r>
            <a:r>
              <a:rPr lang="en-US" sz="4000" dirty="0">
                <a:latin typeface="Georgia" panose="02040502050405020303" pitchFamily="18" charset="0"/>
              </a:rPr>
              <a:t> de la </a:t>
            </a:r>
            <a:r>
              <a:rPr lang="en-US" sz="4000" dirty="0" err="1">
                <a:latin typeface="Georgia" panose="02040502050405020303" pitchFamily="18" charset="0"/>
              </a:rPr>
              <a:t>seguridad</a:t>
            </a:r>
            <a:r>
              <a:rPr lang="en-US" sz="4000" dirty="0">
                <a:latin typeface="Georgia" panose="02040502050405020303" pitchFamily="18" charset="0"/>
              </a:rPr>
              <a:t> social </a:t>
            </a:r>
            <a:r>
              <a:rPr lang="en-US" sz="4000" dirty="0" err="1">
                <a:latin typeface="Georgia" panose="02040502050405020303" pitchFamily="18" charset="0"/>
              </a:rPr>
              <a:t>en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muchos</a:t>
            </a:r>
            <a:r>
              <a:rPr lang="en-US" sz="4000" dirty="0">
                <a:latin typeface="Georgia" panose="02040502050405020303" pitchFamily="18" charset="0"/>
              </a:rPr>
              <a:t> </a:t>
            </a:r>
            <a:r>
              <a:rPr lang="en-US" sz="4000" dirty="0" err="1">
                <a:latin typeface="Georgia" panose="02040502050405020303" pitchFamily="18" charset="0"/>
              </a:rPr>
              <a:t>paises</a:t>
            </a:r>
            <a:r>
              <a:rPr lang="en-US" sz="4000" dirty="0">
                <a:latin typeface="Georgia" panose="02040502050405020303" pitchFamily="18" charset="0"/>
              </a:rPr>
              <a:t>. </a:t>
            </a:r>
            <a:endParaRPr lang="es-AR" sz="4000" dirty="0">
              <a:latin typeface="Georgia" panose="02040502050405020303" pitchFamily="18" charset="0"/>
            </a:endParaRPr>
          </a:p>
        </p:txBody>
      </p:sp>
      <p:pic>
        <p:nvPicPr>
          <p:cNvPr id="5122" name="Picture 2" descr="Objetivos | &quot;Saber envejecer es la mayor de las sabidurías y uno de los más  difíciles capítulos del gran arte de vivir (Amiel, p,1, 2008)&quot;">
            <a:extLst>
              <a:ext uri="{FF2B5EF4-FFF2-40B4-BE49-F238E27FC236}">
                <a16:creationId xmlns:a16="http://schemas.microsoft.com/office/drawing/2014/main" id="{5BD28EDB-6C0E-4BBF-986B-5AD4B8756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3556" y="4662310"/>
            <a:ext cx="2895600" cy="2195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490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46F94-839E-4EC6-AA62-749CFC72B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933" y="764373"/>
            <a:ext cx="10727267" cy="1293028"/>
          </a:xfrm>
        </p:spPr>
        <p:txBody>
          <a:bodyPr/>
          <a:lstStyle/>
          <a:p>
            <a:r>
              <a:rPr lang="es-AR" dirty="0"/>
              <a:t>Seguridad jurídica.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68B183-FAEF-4463-9151-496CD1DBA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833511"/>
            <a:ext cx="10820400" cy="3385174"/>
          </a:xfrm>
        </p:spPr>
        <p:txBody>
          <a:bodyPr/>
          <a:lstStyle/>
          <a:p>
            <a:r>
              <a:rPr lang="es-AR" dirty="0"/>
              <a:t>EL GRAN NUMERO DE NORMAS Y DISPOSICIONES DE MUY DIFERENTE RANGO E IMPORTANCIA, QUE REGULAN INNUMERABLES ASPECTOS Y CUESTIONES, SOMETIDOS A FRECUENTES CAMBIOS Y SUCESIVAS MODIFICACIONES, CARACTERIZAN A LA SEGURIDAD SOCIAL.</a:t>
            </a:r>
          </a:p>
          <a:p>
            <a:endParaRPr lang="es-AR" dirty="0"/>
          </a:p>
          <a:p>
            <a:r>
              <a:rPr lang="es-AR" dirty="0"/>
              <a:t>EL PRINCIPIO DE SEGURIDAD JURIDICA, DEBE CUMPLIRSE EN UN ESTADO SOCIAL DE DERECHO, A TRAVES DE LA PROTECCION DEL TRABAJO, LA EQUIDAD Y LA JUSTICIA.</a:t>
            </a:r>
          </a:p>
        </p:txBody>
      </p:sp>
    </p:spTree>
    <p:extLst>
      <p:ext uri="{BB962C8B-B14F-4D97-AF65-F5344CB8AC3E}">
        <p14:creationId xmlns:p14="http://schemas.microsoft.com/office/powerpoint/2010/main" val="1981893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0F4BD4-04E6-4A56-AD7F-D3DC624CA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>
                <a:latin typeface="Georgia" panose="02040502050405020303" pitchFamily="18" charset="0"/>
              </a:rPr>
              <a:t>conclusion</a:t>
            </a:r>
            <a:endParaRPr lang="es-AR" dirty="0">
              <a:latin typeface="Georgia" panose="02040502050405020303" pitchFamily="18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6E91D8-20B9-4F3B-A03A-DD1B62EC5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3600" dirty="0">
                <a:latin typeface="Georgia" panose="02040502050405020303" pitchFamily="18" charset="0"/>
              </a:rPr>
              <a:t>Los derechos sociales y las medidas de gobierno debe armonizarse y complementarse para proteger eficazmente a la población, o a gran parte de ésta, contra las consecuencias de los diversos riesgos sociales como las enfermedades profesionales, el </a:t>
            </a:r>
            <a:r>
              <a:rPr lang="es-ES" sz="3600">
                <a:latin typeface="Georgia" panose="02040502050405020303" pitchFamily="18" charset="0"/>
              </a:rPr>
              <a:t>desempleo, </a:t>
            </a:r>
            <a:r>
              <a:rPr lang="es-ES" sz="3600" dirty="0">
                <a:latin typeface="Georgia" panose="02040502050405020303" pitchFamily="18" charset="0"/>
              </a:rPr>
              <a:t>la vejez, la invalidez y el fallecimiento.</a:t>
            </a:r>
            <a:endParaRPr lang="es-AR" sz="3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784399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{8AEFD2CF-5CC3-4449-A450-BC8B43477BD3}tf04033937</Template>
  <TotalTime>610</TotalTime>
  <Words>438</Words>
  <Application>Microsoft Office PowerPoint</Application>
  <PresentationFormat>Panorámica</PresentationFormat>
  <Paragraphs>43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Georgia</vt:lpstr>
      <vt:lpstr>Estela de condensación</vt:lpstr>
      <vt:lpstr>la  seguridad social</vt:lpstr>
      <vt:lpstr>              </vt:lpstr>
      <vt:lpstr>Presentación de PowerPoint</vt:lpstr>
      <vt:lpstr>Presentación de PowerPoint</vt:lpstr>
      <vt:lpstr>Presentación de PowerPoint</vt:lpstr>
      <vt:lpstr>CONSTITUCION  NACIONAL</vt:lpstr>
      <vt:lpstr>CONVENIO 102 oit</vt:lpstr>
      <vt:lpstr>Seguridad jurídica.</vt:lpstr>
      <vt:lpstr>conclusion</vt:lpstr>
      <vt:lpstr>Muchas gracias!!!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derechos sociales</dc:title>
  <dc:creator>magdalena jara</dc:creator>
  <cp:lastModifiedBy>magdalena jara</cp:lastModifiedBy>
  <cp:revision>59</cp:revision>
  <cp:lastPrinted>2021-05-30T12:07:40Z</cp:lastPrinted>
  <dcterms:created xsi:type="dcterms:W3CDTF">2021-05-24T22:43:15Z</dcterms:created>
  <dcterms:modified xsi:type="dcterms:W3CDTF">2021-06-01T11:09:51Z</dcterms:modified>
</cp:coreProperties>
</file>