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6" r:id="rId3"/>
    <p:sldId id="267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9" d="100"/>
          <a:sy n="69" d="100"/>
        </p:scale>
        <p:origin x="8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8/6/2021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8/6/2021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A6EF99-5416-4260-AA10-023E41C948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/>
              <a:t>Nuevas jubilaciones tareas de cuidados</a:t>
            </a:r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FC7B4E8-5738-4752-9819-0CA8F94934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96223" y="4385732"/>
            <a:ext cx="4163902" cy="1405467"/>
          </a:xfrm>
        </p:spPr>
        <p:txBody>
          <a:bodyPr>
            <a:normAutofit lnSpcReduction="10000"/>
          </a:bodyPr>
          <a:lstStyle/>
          <a:p>
            <a:r>
              <a:rPr lang="es-AR" sz="4000" dirty="0"/>
              <a:t>DNU 475/2021</a:t>
            </a:r>
          </a:p>
          <a:p>
            <a:r>
              <a:rPr lang="es-AR" dirty="0">
                <a:solidFill>
                  <a:srgbClr val="FF0000"/>
                </a:solidFill>
              </a:rPr>
              <a:t>Magdalena Julieta Jara</a:t>
            </a:r>
          </a:p>
          <a:p>
            <a:r>
              <a:rPr lang="es-AR" dirty="0">
                <a:solidFill>
                  <a:srgbClr val="FF0000"/>
                </a:solidFill>
              </a:rPr>
              <a:t>06/08/2021</a:t>
            </a:r>
            <a:endParaRPr lang="es-MX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6524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9D568F-67CF-4F98-8224-A4281C882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2" y="609601"/>
            <a:ext cx="9541932" cy="891822"/>
          </a:xfrm>
        </p:spPr>
        <p:txBody>
          <a:bodyPr/>
          <a:lstStyle/>
          <a:p>
            <a:r>
              <a:rPr lang="es-AR" dirty="0"/>
              <a:t>Prueba de licencia por Maternidad.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48B3253-BFB9-4E81-B760-A3E65130AC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AR" sz="2000" dirty="0"/>
              <a:t>Para acreditar el periodo de licencia por maternidad y/o estado de excedencia, se considerara la información que surja de la DDJJ remitida por la empleadores que figura en SIPA.</a:t>
            </a:r>
          </a:p>
          <a:p>
            <a:r>
              <a:rPr lang="es-AR" sz="2000" dirty="0"/>
              <a:t>En caso de que no surjan en el SIPA, se considerara valido el periodo de licencia por maternidad o estado de excedencia consignado en la </a:t>
            </a:r>
            <a:r>
              <a:rPr lang="es-AR" sz="2000" dirty="0" err="1"/>
              <a:t>Certificacion</a:t>
            </a:r>
            <a:r>
              <a:rPr lang="es-AR" sz="2000" dirty="0"/>
              <a:t> de Servicios y Remuneraciones, presentado en debida forma, siempre que la fecha de nacimiento hubiese ocurrido dentro del periodo de la licencia o goce del mismo y que se encuentre probado y acreditado.</a:t>
            </a:r>
          </a:p>
          <a:p>
            <a:r>
              <a:rPr lang="es-AR" sz="2000" dirty="0"/>
              <a:t>Asimismo, el periodo de licencia por maternidad y el estado de excedencia </a:t>
            </a:r>
            <a:r>
              <a:rPr lang="es-AR" sz="2000" dirty="0" err="1"/>
              <a:t>seran</a:t>
            </a:r>
            <a:r>
              <a:rPr lang="es-AR" sz="2000" dirty="0"/>
              <a:t> considerados como tiempo de servicios a los fines de la PBU, en caso de RTI y Pensión directa: </a:t>
            </a:r>
          </a:p>
          <a:p>
            <a:r>
              <a:rPr lang="es-AR" sz="2000" dirty="0"/>
              <a:t>• Maternidad: para la regularidad en general.</a:t>
            </a:r>
          </a:p>
          <a:p>
            <a:r>
              <a:rPr lang="es-AR" sz="2000" dirty="0"/>
              <a:t>• Excedencia: para alcanzar los 30 o 15 años. </a:t>
            </a:r>
          </a:p>
          <a:p>
            <a:r>
              <a:rPr lang="es-AR" sz="2000" dirty="0"/>
              <a:t>“Trabajo registrado”.</a:t>
            </a:r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2951724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04D1BB-86A6-45F4-A2FD-5999C4CC9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/>
              <a:t>Analisis</a:t>
            </a:r>
            <a:r>
              <a:rPr lang="es-AR" dirty="0"/>
              <a:t> Socio-</a:t>
            </a:r>
            <a:r>
              <a:rPr lang="es-AR" dirty="0" err="1"/>
              <a:t>economico</a:t>
            </a:r>
            <a:r>
              <a:rPr lang="es-AR" dirty="0"/>
              <a:t>.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BA71EC-2BA7-4D7F-8F12-45AEBD9181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142067"/>
            <a:ext cx="10499650" cy="3649133"/>
          </a:xfrm>
        </p:spPr>
        <p:txBody>
          <a:bodyPr/>
          <a:lstStyle/>
          <a:p>
            <a:r>
              <a:rPr lang="es-AR" sz="2000" dirty="0"/>
              <a:t>El reconocimiento de tareas de CUIDADOS DE HIJOS no dice expresamente que este sujeto a </a:t>
            </a:r>
            <a:r>
              <a:rPr lang="es-AR" sz="2000" dirty="0" err="1"/>
              <a:t>analisis</a:t>
            </a:r>
            <a:r>
              <a:rPr lang="es-AR" sz="2000" dirty="0"/>
              <a:t> SOCIO-ECONOMICO, de tal manera cualquier mujer mayor de 60 años puede acceder al beneficio previsional, con o sin aporte y puede adherir a las moratorias:</a:t>
            </a:r>
          </a:p>
          <a:p>
            <a:r>
              <a:rPr lang="es-AR" sz="2000" dirty="0"/>
              <a:t>Ley 24476 (mujeres mayores de 65 años).</a:t>
            </a:r>
          </a:p>
          <a:p>
            <a:r>
              <a:rPr lang="es-AR" sz="2000" dirty="0"/>
              <a:t>Ley 26970 (mujeres mayores de 60 años).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542562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F20749-4FF2-423F-A98F-5553F607F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Sector integral.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C552BB6-8962-4563-BD5E-C25562C133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800" dirty="0" err="1"/>
              <a:t>Acreditacion</a:t>
            </a:r>
            <a:r>
              <a:rPr lang="es-MX" sz="2800" dirty="0"/>
              <a:t> de Datos: CON DERECHO.</a:t>
            </a:r>
          </a:p>
          <a:p>
            <a:endParaRPr lang="es-MX" sz="2800" dirty="0"/>
          </a:p>
          <a:p>
            <a:r>
              <a:rPr lang="es-MX" sz="2800" dirty="0" err="1"/>
              <a:t>Acreditacion</a:t>
            </a:r>
            <a:r>
              <a:rPr lang="es-MX" sz="2800" dirty="0"/>
              <a:t> de Datos: SIN DERECHO.</a:t>
            </a:r>
          </a:p>
        </p:txBody>
      </p:sp>
    </p:spTree>
    <p:extLst>
      <p:ext uri="{BB962C8B-B14F-4D97-AF65-F5344CB8AC3E}">
        <p14:creationId xmlns:p14="http://schemas.microsoft.com/office/powerpoint/2010/main" val="22652095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9A20D0-602F-4238-9A17-948E1EDE6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SECTOR GESTION.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291D2E0-6883-481A-85E2-88A0062530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800" dirty="0" err="1"/>
              <a:t>Atencion</a:t>
            </a:r>
            <a:r>
              <a:rPr lang="es-ES" sz="2800" dirty="0"/>
              <a:t> Inicio: CON DERECHO.</a:t>
            </a:r>
          </a:p>
          <a:p>
            <a:endParaRPr lang="es-ES" sz="2800" dirty="0"/>
          </a:p>
          <a:p>
            <a:r>
              <a:rPr lang="es-ES" sz="2800" dirty="0" err="1"/>
              <a:t>Atencion</a:t>
            </a:r>
            <a:r>
              <a:rPr lang="es-ES" sz="2800" dirty="0"/>
              <a:t> Inicio: SIN DERECHO</a:t>
            </a:r>
            <a:r>
              <a:rPr lang="es-ES" dirty="0"/>
              <a:t>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9524920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3D4855-BFF5-4131-85E4-0C6634085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/>
              <a:t>Tips</a:t>
            </a:r>
            <a:r>
              <a:rPr lang="es-AR" dirty="0"/>
              <a:t>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4942EAA-9BE2-426F-8AF4-EDFC9FC8CA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AR" sz="2400" dirty="0"/>
              <a:t>Controlar la Historia Laboral (aportes R.D.)</a:t>
            </a:r>
          </a:p>
          <a:p>
            <a:r>
              <a:rPr lang="es-AR" sz="2400" dirty="0"/>
              <a:t>Controlar SICAM (aportes </a:t>
            </a:r>
            <a:r>
              <a:rPr lang="es-AR" sz="2400" dirty="0" err="1"/>
              <a:t>Aut</a:t>
            </a:r>
            <a:r>
              <a:rPr lang="es-AR" sz="2400" dirty="0"/>
              <a:t>./</a:t>
            </a:r>
            <a:r>
              <a:rPr lang="es-AR" sz="2400" dirty="0" err="1"/>
              <a:t>Mon</a:t>
            </a:r>
            <a:r>
              <a:rPr lang="es-AR" sz="2400" dirty="0"/>
              <a:t>.)</a:t>
            </a:r>
          </a:p>
          <a:p>
            <a:r>
              <a:rPr lang="es-AR" sz="2400" dirty="0"/>
              <a:t>SOLICITUD DE PRESTACIONES PREVISIONALES</a:t>
            </a:r>
          </a:p>
          <a:p>
            <a:r>
              <a:rPr lang="es-AR" sz="2400" dirty="0"/>
              <a:t>CARTA PODER s/ beneficio.</a:t>
            </a:r>
          </a:p>
          <a:p>
            <a:r>
              <a:rPr lang="es-AR" sz="2400" dirty="0"/>
              <a:t>DDJJ NO PERECEPCION de beneficio previsional</a:t>
            </a:r>
          </a:p>
          <a:p>
            <a:r>
              <a:rPr lang="es-AR" sz="2400" dirty="0"/>
              <a:t>DDJJ SOCIO-ECONOMICO</a:t>
            </a:r>
          </a:p>
          <a:p>
            <a:r>
              <a:rPr lang="es-AR" sz="2400" dirty="0"/>
              <a:t>Guarda de </a:t>
            </a:r>
            <a:r>
              <a:rPr lang="es-AR" sz="2400" dirty="0" err="1"/>
              <a:t>Docum</a:t>
            </a:r>
            <a:endParaRPr lang="es-AR" sz="2400" dirty="0"/>
          </a:p>
          <a:p>
            <a:r>
              <a:rPr lang="es-AR" sz="2400"/>
              <a:t>Baja PNC</a:t>
            </a: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9378553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7F3ABB-341A-4392-BB03-072E534C4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3725333"/>
          </a:xfrm>
        </p:spPr>
        <p:txBody>
          <a:bodyPr>
            <a:normAutofit/>
          </a:bodyPr>
          <a:lstStyle/>
          <a:p>
            <a:r>
              <a:rPr lang="es-AR" dirty="0"/>
              <a:t>MUCHAS GRACIAS!!!</a:t>
            </a:r>
            <a:br>
              <a:rPr lang="es-AR" dirty="0"/>
            </a:br>
            <a:r>
              <a:rPr lang="es-AR" dirty="0"/>
              <a:t>Colegio de Abogados Provincia de misiones</a:t>
            </a:r>
            <a:br>
              <a:rPr lang="es-AR" dirty="0"/>
            </a:br>
            <a:r>
              <a:rPr lang="es-AR" dirty="0"/>
              <a:t>área académica institutos.</a:t>
            </a:r>
            <a:br>
              <a:rPr lang="es-AR" dirty="0"/>
            </a:br>
            <a:r>
              <a:rPr lang="es-AR" dirty="0"/>
              <a:t>Asistentes 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3BA49A3-06F0-4302-904F-5B18B4D2D1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4334933"/>
            <a:ext cx="10719485" cy="1456267"/>
          </a:xfrm>
        </p:spPr>
        <p:txBody>
          <a:bodyPr>
            <a:normAutofit/>
          </a:bodyPr>
          <a:lstStyle/>
          <a:p>
            <a:r>
              <a:rPr lang="es-AR" dirty="0"/>
              <a:t>                                                                                                                                             </a:t>
            </a:r>
            <a:r>
              <a:rPr lang="es-AR" sz="2000" dirty="0">
                <a:solidFill>
                  <a:srgbClr val="FF0000"/>
                </a:solidFill>
              </a:rPr>
              <a:t>MAGDALENA JULIETA JARA.</a:t>
            </a:r>
          </a:p>
          <a:p>
            <a:r>
              <a:rPr lang="es-AR" sz="2000" dirty="0">
                <a:solidFill>
                  <a:srgbClr val="FF0000"/>
                </a:solidFill>
              </a:rPr>
              <a:t>                                                                                                                                                            06/08/2021.</a:t>
            </a:r>
          </a:p>
        </p:txBody>
      </p:sp>
    </p:spTree>
    <p:extLst>
      <p:ext uri="{BB962C8B-B14F-4D97-AF65-F5344CB8AC3E}">
        <p14:creationId xmlns:p14="http://schemas.microsoft.com/office/powerpoint/2010/main" val="1085596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584B97-931C-4978-8A35-A8C341422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Fundamentos.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1565FA2-53E2-4CBD-BEBC-FF60402E3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065866"/>
            <a:ext cx="10659139" cy="4182533"/>
          </a:xfrm>
        </p:spPr>
        <p:txBody>
          <a:bodyPr>
            <a:normAutofit/>
          </a:bodyPr>
          <a:lstStyle/>
          <a:p>
            <a:r>
              <a:rPr lang="es-AR" sz="2400" dirty="0">
                <a:cs typeface="Arial" panose="020B0604020202020204" pitchFamily="34" charset="0"/>
              </a:rPr>
              <a:t>L</a:t>
            </a:r>
            <a:r>
              <a:rPr lang="es-AR" sz="2400" b="0" i="0" dirty="0">
                <a:effectLst/>
                <a:cs typeface="Arial" panose="020B0604020202020204" pitchFamily="34" charset="0"/>
              </a:rPr>
              <a:t>a REPÚBLICA ARGENTINA ha atravesado períodos de alta desocupación e informalidad laboral, situación que devino en evidentes dificultades estructurales para que las personas pudieran tener continuidad en sus trayectorias contributivas a la seguridad social.</a:t>
            </a:r>
            <a:endParaRPr lang="es-MX" sz="2400" dirty="0">
              <a:cs typeface="Arial" panose="020B0604020202020204" pitchFamily="34" charset="0"/>
            </a:endParaRPr>
          </a:p>
          <a:p>
            <a:endParaRPr lang="es-AR" sz="2400" b="0" i="0" dirty="0">
              <a:effectLst/>
              <a:cs typeface="Arial" panose="020B0604020202020204" pitchFamily="34" charset="0"/>
            </a:endParaRPr>
          </a:p>
          <a:p>
            <a:r>
              <a:rPr lang="es-AR" sz="2400" b="0" i="0" dirty="0">
                <a:effectLst/>
                <a:cs typeface="Arial" panose="020B0604020202020204" pitchFamily="34" charset="0"/>
              </a:rPr>
              <a:t>El Estado Nacional tiene, dentro de sus principales compromisos, la protección de las personas, garantizándoles las prestaciones de la seguridad social y en especial, priorizando la inclusión y atención de los grupos y personas que presentan mayores condiciones de vulnerabilidad, tal como se establece en la C.N. y en los tratados internacionales con jerarquía constitucional.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98507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240CA8-5A3C-4A28-B1E3-7393DF582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09600"/>
            <a:ext cx="9654821" cy="925689"/>
          </a:xfrm>
        </p:spPr>
        <p:txBody>
          <a:bodyPr/>
          <a:lstStyle/>
          <a:p>
            <a:r>
              <a:rPr lang="es-AR" dirty="0"/>
              <a:t>Reconocimiento.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032B134-4520-4795-B3B1-F8C786F741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535289"/>
            <a:ext cx="10131425" cy="4255911"/>
          </a:xfrm>
        </p:spPr>
        <p:txBody>
          <a:bodyPr>
            <a:normAutofit lnSpcReduction="10000"/>
          </a:bodyPr>
          <a:lstStyle/>
          <a:p>
            <a:r>
              <a:rPr lang="es-AR" sz="2400" b="0" i="0" dirty="0">
                <a:effectLst/>
                <a:cs typeface="Arial" panose="020B0604020202020204" pitchFamily="34" charset="0"/>
              </a:rPr>
              <a:t>El Reconocimiento de aportes por tareas de cuidado visibiliza y repara una desigualdad histórica y estructural en la distribución de las tareas de cuidado, reconociendo y valorando el tiempo que las mujeres destinaron y destinan a la crianza de sus hijas/os.</a:t>
            </a:r>
            <a:br>
              <a:rPr lang="es-AR" sz="2400" b="0" i="0" dirty="0">
                <a:effectLst/>
                <a:cs typeface="Arial" panose="020B0604020202020204" pitchFamily="34" charset="0"/>
              </a:rPr>
            </a:br>
            <a:br>
              <a:rPr lang="es-AR" sz="2400" b="0" i="0" dirty="0">
                <a:effectLst/>
                <a:cs typeface="Arial" panose="020B0604020202020204" pitchFamily="34" charset="0"/>
              </a:rPr>
            </a:br>
            <a:r>
              <a:rPr lang="es-AR" sz="2400" b="0" i="0" dirty="0">
                <a:effectLst/>
                <a:cs typeface="Arial" panose="020B0604020202020204" pitchFamily="34" charset="0"/>
              </a:rPr>
              <a:t>Esta medida iguala oportunidades y genera las condiciones necesarias para que miles de mujeres puedan acceder al derecho de la </a:t>
            </a:r>
            <a:r>
              <a:rPr lang="es-AR" sz="2400" b="0" i="0" dirty="0" err="1">
                <a:effectLst/>
                <a:cs typeface="Arial" panose="020B0604020202020204" pitchFamily="34" charset="0"/>
              </a:rPr>
              <a:t>jubilacion</a:t>
            </a:r>
            <a:r>
              <a:rPr lang="es-AR" sz="2400" b="0" i="0" dirty="0">
                <a:effectLst/>
                <a:cs typeface="Arial" panose="020B0604020202020204" pitchFamily="34" charset="0"/>
              </a:rPr>
              <a:t>.</a:t>
            </a:r>
          </a:p>
          <a:p>
            <a:endParaRPr lang="es-AR" sz="2400" dirty="0">
              <a:cs typeface="Arial" panose="020B0604020202020204" pitchFamily="34" charset="0"/>
            </a:endParaRPr>
          </a:p>
          <a:p>
            <a:r>
              <a:rPr lang="es-AR" sz="2400" dirty="0">
                <a:cs typeface="Arial" panose="020B0604020202020204" pitchFamily="34" charset="0"/>
              </a:rPr>
              <a:t>Res. SSS 17/2021 (27/07/2021). B.O.</a:t>
            </a:r>
          </a:p>
          <a:p>
            <a:r>
              <a:rPr lang="es-AR" sz="2400" b="0" i="0" dirty="0">
                <a:effectLst/>
                <a:cs typeface="Arial" panose="020B0604020202020204" pitchFamily="34" charset="0"/>
              </a:rPr>
              <a:t>Res. </a:t>
            </a:r>
            <a:r>
              <a:rPr lang="es-AR" sz="2400" b="0" i="0" dirty="0" err="1">
                <a:effectLst/>
                <a:cs typeface="Arial" panose="020B0604020202020204" pitchFamily="34" charset="0"/>
              </a:rPr>
              <a:t>ANSeS</a:t>
            </a:r>
            <a:r>
              <a:rPr lang="es-AR" sz="2400" b="0" i="0" dirty="0">
                <a:effectLst/>
                <a:cs typeface="Arial" panose="020B0604020202020204" pitchFamily="34" charset="0"/>
              </a:rPr>
              <a:t> 154/2021 (28/07/2021).B.O.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61943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2C8D21-3E18-453A-8585-69D3B908F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Art. 22 bis de la Ley </a:t>
            </a:r>
            <a:r>
              <a:rPr lang="es-AR" dirty="0" err="1"/>
              <a:t>N°</a:t>
            </a:r>
            <a:r>
              <a:rPr lang="es-AR" dirty="0"/>
              <a:t> 24.241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43778EF-B972-43E9-8FD3-E56988A954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945759"/>
            <a:ext cx="10820398" cy="3845442"/>
          </a:xfrm>
        </p:spPr>
        <p:txBody>
          <a:bodyPr>
            <a:normAutofit/>
          </a:bodyPr>
          <a:lstStyle/>
          <a:p>
            <a:r>
              <a:rPr lang="es-AR" sz="2400" dirty="0"/>
              <a:t>“Art. 22 bis: Al único fin de acreditar el mínimo de servicios necesarios para el logro de la Prestación Básica Universal (PBU), las mujeres podrán computar:</a:t>
            </a:r>
          </a:p>
          <a:p>
            <a:r>
              <a:rPr lang="es-AR" sz="2400" dirty="0"/>
              <a:t>UN (1) año de servicio por cada hija/o que haya nacido con vida. </a:t>
            </a:r>
          </a:p>
          <a:p>
            <a:r>
              <a:rPr lang="es-AR" sz="2400" dirty="0"/>
              <a:t>En caso de adopción de personas menores de edad, la mujer adoptante computará DOS (2) años de servicios por cada hija/o adoptada/o. </a:t>
            </a:r>
          </a:p>
          <a:p>
            <a:r>
              <a:rPr lang="es-AR" sz="2400" dirty="0"/>
              <a:t>Se reconocerá UN (1) año de servicio adicional por cada hija/o con discapacidad, que haya nacido con vida o haya sido adoptada/o que sea menor de edad. </a:t>
            </a:r>
          </a:p>
          <a:p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1945105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74723BA-DEC3-48CA-847D-EDC44A3169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85061"/>
            <a:ext cx="10595343" cy="6163340"/>
          </a:xfrm>
        </p:spPr>
        <p:txBody>
          <a:bodyPr/>
          <a:lstStyle/>
          <a:p>
            <a:endParaRPr lang="es-AR" sz="2000" dirty="0"/>
          </a:p>
          <a:p>
            <a:endParaRPr lang="es-AR" sz="2400" dirty="0"/>
          </a:p>
          <a:p>
            <a:r>
              <a:rPr lang="es-AR" sz="2400" dirty="0"/>
              <a:t>Aquellas personas que hayan accedido a la Asignación Universal por Hijo (AUH) para Protección Social por el período de, al menos, DOCE (12) meses continuos o discontinuos podrán computar, además, otros DOS (2) años adicionales de servicio por cada hija/o que haya nacido con vida o haya sido adoptada/o que sea menor de edad, en la medida en que por este se haya computado el tiempo previsto en el presente apartado”.</a:t>
            </a:r>
          </a:p>
          <a:p>
            <a:r>
              <a:rPr lang="es-AR" sz="2400" dirty="0"/>
              <a:t>El cómputo de los servicios a los que hace referencia el presente decreto tendrá efecto solo para las prestaciones que se soliciten a partir de la vigencia del mismo.</a:t>
            </a:r>
          </a:p>
          <a:p>
            <a:r>
              <a:rPr lang="es-AR" sz="2400" dirty="0"/>
              <a:t>No aplica en RTI ni en </a:t>
            </a:r>
            <a:r>
              <a:rPr lang="es-AR" sz="2400" dirty="0" err="1"/>
              <a:t>Pension</a:t>
            </a:r>
            <a:r>
              <a:rPr lang="es-AR" sz="2400" dirty="0"/>
              <a:t> Directa derivada de Invalidez el reconocimiento de hijos.</a:t>
            </a:r>
            <a:endParaRPr lang="es-MX" sz="2400" dirty="0"/>
          </a:p>
          <a:p>
            <a:endParaRPr lang="es-AR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568987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6405A6-CB23-410E-A463-69F125D8B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5" cy="1073426"/>
          </a:xfrm>
        </p:spPr>
        <p:txBody>
          <a:bodyPr/>
          <a:lstStyle/>
          <a:p>
            <a:r>
              <a:rPr lang="es-AR" dirty="0"/>
              <a:t>Art. 27 bis ley 24241.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38E9127-D1FD-4F07-A0E5-D9A041FAE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431235"/>
            <a:ext cx="10701669" cy="5247861"/>
          </a:xfrm>
        </p:spPr>
        <p:txBody>
          <a:bodyPr>
            <a:noAutofit/>
          </a:bodyPr>
          <a:lstStyle/>
          <a:p>
            <a:r>
              <a:rPr lang="es-AR" sz="2400" dirty="0"/>
              <a:t>Art. 27 bis de la Ley </a:t>
            </a:r>
            <a:r>
              <a:rPr lang="es-AR" sz="2400" dirty="0" err="1"/>
              <a:t>N°</a:t>
            </a:r>
            <a:r>
              <a:rPr lang="es-AR" sz="2400" dirty="0"/>
              <a:t> 24.241 Declárase computable a los fines de la acreditación de la condición de aportante para el logro de las Prestaciones de Retiro Transitorio por Invalidez (R.T.I.) o de la Pensión por Fallecimiento de la afiliada en actividad (P.F.A.A.) que prevén el período correspondiente a la licencia por maternidad establecida por las leyes de alcance nacional y Convenios Colectivos de Trabajo respectivo.</a:t>
            </a:r>
          </a:p>
          <a:p>
            <a:r>
              <a:rPr lang="es-AR" sz="2400" dirty="0"/>
              <a:t>“Base de datos de </a:t>
            </a:r>
            <a:r>
              <a:rPr lang="es-AR" sz="2400" dirty="0" err="1"/>
              <a:t>ANSeS</a:t>
            </a:r>
            <a:r>
              <a:rPr lang="es-AR" sz="2400" dirty="0"/>
              <a:t>: documentación que disponga el organismo.”</a:t>
            </a:r>
          </a:p>
          <a:p>
            <a:r>
              <a:rPr lang="es-AR" sz="2400" dirty="0" err="1"/>
              <a:t>Dec</a:t>
            </a:r>
            <a:r>
              <a:rPr lang="es-AR" sz="2400" dirty="0"/>
              <a:t>. 460/99 (</a:t>
            </a:r>
            <a:r>
              <a:rPr lang="es-ES" sz="2400" dirty="0" err="1"/>
              <a:t>Modif</a:t>
            </a:r>
            <a:r>
              <a:rPr lang="es-ES" sz="2400" dirty="0"/>
              <a:t>. Art. 95 y 97 Ley </a:t>
            </a:r>
            <a:r>
              <a:rPr lang="es-ES" sz="2400" dirty="0" err="1"/>
              <a:t>Nº</a:t>
            </a:r>
            <a:r>
              <a:rPr lang="es-ES" sz="2400" dirty="0"/>
              <a:t> 24.241)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1546259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2B96A4-EC51-400D-A1F0-D5565945A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3200" dirty="0"/>
              <a:t>Reconocimiento de aportes por el cuidados de hijos</a:t>
            </a:r>
            <a:endParaRPr lang="es-MX" sz="32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22449AB-B68E-4407-9A62-9BC012B3EB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065867"/>
            <a:ext cx="10861157" cy="4301066"/>
          </a:xfrm>
        </p:spPr>
        <p:txBody>
          <a:bodyPr>
            <a:noAutofit/>
          </a:bodyPr>
          <a:lstStyle/>
          <a:p>
            <a:r>
              <a:rPr lang="es-AR" sz="2400" dirty="0"/>
              <a:t>Permite a las mujeres que le faltan años para completar los requisitos para acceder al beneficio jubilatorio computando servicios a los fines de reunir los años necesarios para acreditar derecho a PBU. Aplica en los tramites de condición normal sin invocación de moratoria y también en los casos de que efectué adhesión a alguna de las moratorias vigentes (L. 24.476 y L. 26.970) y no posee tope de reconocimiento.</a:t>
            </a:r>
          </a:p>
          <a:p>
            <a:r>
              <a:rPr lang="es-AR" sz="2400" dirty="0"/>
              <a:t>Se aplican normalmente: </a:t>
            </a:r>
          </a:p>
          <a:p>
            <a:r>
              <a:rPr lang="es-AR" sz="2400" dirty="0"/>
              <a:t>Art. 19 L. 24241.</a:t>
            </a:r>
          </a:p>
          <a:p>
            <a:r>
              <a:rPr lang="es-AR" sz="2400" dirty="0"/>
              <a:t>Art. 38 L. 24241.</a:t>
            </a:r>
          </a:p>
          <a:p>
            <a:r>
              <a:rPr lang="es-AR" sz="2400" dirty="0"/>
              <a:t>Art. 3° L. 24.476.</a:t>
            </a:r>
          </a:p>
        </p:txBody>
      </p:sp>
    </p:spTree>
    <p:extLst>
      <p:ext uri="{BB962C8B-B14F-4D97-AF65-F5344CB8AC3E}">
        <p14:creationId xmlns:p14="http://schemas.microsoft.com/office/powerpoint/2010/main" val="2349785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73986D-3518-4DAD-89A6-53CF575AB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2" y="609600"/>
            <a:ext cx="9891888" cy="745067"/>
          </a:xfrm>
        </p:spPr>
        <p:txBody>
          <a:bodyPr/>
          <a:lstStyle/>
          <a:p>
            <a:r>
              <a:rPr lang="es-AR" dirty="0">
                <a:latin typeface="+mn-lt"/>
              </a:rPr>
              <a:t>el trámite.</a:t>
            </a:r>
            <a:endParaRPr lang="es-MX" dirty="0">
              <a:latin typeface="+mn-lt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B11F4B8-EF31-45A6-BA85-E3EFE44A96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444979"/>
            <a:ext cx="10131425" cy="4346222"/>
          </a:xfrm>
        </p:spPr>
        <p:txBody>
          <a:bodyPr>
            <a:noAutofit/>
          </a:bodyPr>
          <a:lstStyle/>
          <a:p>
            <a:endParaRPr lang="es-AR" sz="2400" dirty="0"/>
          </a:p>
          <a:p>
            <a:r>
              <a:rPr lang="es-AR" sz="2400" dirty="0"/>
              <a:t>Titular: La titular o apoderado podrá verificar que los hijos se encuentren registrados en Mi ANSES: “Información Personal” “Relaciones familiares”. </a:t>
            </a:r>
          </a:p>
          <a:p>
            <a:r>
              <a:rPr lang="es-AR" sz="2400" dirty="0"/>
              <a:t>Luego solicitará un turno para “Asesoramiento por tareas de cuidado” en la oficina más cercana al domicilio de la titular, a partir del 01/08/2021. </a:t>
            </a:r>
          </a:p>
          <a:p>
            <a:pPr marL="0" indent="0">
              <a:buNone/>
            </a:pPr>
            <a:r>
              <a:rPr lang="es-AR" sz="2400" dirty="0"/>
              <a:t>•    DNI original o copia certificada.</a:t>
            </a:r>
          </a:p>
          <a:p>
            <a:pPr marL="0" indent="0">
              <a:buNone/>
            </a:pPr>
            <a:r>
              <a:rPr lang="es-AR" sz="2400" dirty="0"/>
              <a:t>•    Partidas de nacimiento de los hijos, actualizados. </a:t>
            </a:r>
          </a:p>
          <a:p>
            <a:pPr marL="0" indent="0">
              <a:buNone/>
            </a:pPr>
            <a:r>
              <a:rPr lang="es-AR" sz="2400" dirty="0"/>
              <a:t>•    Si tiene hijos con discapacidad, es necesario presentar el Certificado de Discapacidad (CUD) o los emitidos por autoridad competente: nacional, provincial, municipal. </a:t>
            </a:r>
          </a:p>
          <a:p>
            <a:pPr marL="0" indent="0">
              <a:buNone/>
            </a:pPr>
            <a:r>
              <a:rPr lang="es-AR" sz="2400" dirty="0"/>
              <a:t>•    Si los hijos son adoptados, es necesario presentar la Sentencia de Adopción. </a:t>
            </a:r>
          </a:p>
          <a:p>
            <a:pPr marL="0" indent="0">
              <a:buNone/>
            </a:pPr>
            <a:r>
              <a:rPr lang="es-AR" sz="2400" dirty="0"/>
              <a:t> 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30566675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3457AF-5510-474C-B700-4E7925FFE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09600"/>
            <a:ext cx="9778999" cy="677333"/>
          </a:xfrm>
        </p:spPr>
        <p:txBody>
          <a:bodyPr/>
          <a:lstStyle/>
          <a:p>
            <a:r>
              <a:rPr lang="es-AR" dirty="0"/>
              <a:t>El tramite.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2134E7F-0DA9-4CE0-BE4B-9E0EEFABD2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524001"/>
            <a:ext cx="10131425" cy="4724400"/>
          </a:xfrm>
        </p:spPr>
        <p:txBody>
          <a:bodyPr>
            <a:noAutofit/>
          </a:bodyPr>
          <a:lstStyle/>
          <a:p>
            <a:r>
              <a:rPr lang="es-AR" sz="2400" dirty="0"/>
              <a:t>Se determina el derecho, se verifica las relaciones existentes en ADP, se verifica si se trata de un Hijo, Hijo adoptado, Hijo incapacitado (conforme a las registraciones obrantes en los sistema UVHI, CUNA, PEUN, CUD y SADIL). </a:t>
            </a:r>
          </a:p>
          <a:p>
            <a:r>
              <a:rPr lang="es-AR" sz="2400" dirty="0"/>
              <a:t>Computo: </a:t>
            </a:r>
          </a:p>
          <a:p>
            <a:r>
              <a:rPr lang="es-AR" sz="2400" dirty="0"/>
              <a:t>1 año de servicios por hija/o </a:t>
            </a:r>
          </a:p>
          <a:p>
            <a:r>
              <a:rPr lang="es-AR" sz="2400" dirty="0"/>
              <a:t>2 años de servicios por hija/o adoptado</a:t>
            </a:r>
          </a:p>
          <a:p>
            <a:r>
              <a:rPr lang="es-AR" sz="2400" dirty="0"/>
              <a:t>2 años de servicios por hija/o con discapacidad.</a:t>
            </a:r>
          </a:p>
          <a:p>
            <a:r>
              <a:rPr lang="es-AR" sz="2400" dirty="0"/>
              <a:t>2 años adicionales en caso de que haya sido beneficiaria de UVHI por un periodo mínimo de 12 meses. </a:t>
            </a:r>
          </a:p>
        </p:txBody>
      </p:sp>
    </p:spTree>
    <p:extLst>
      <p:ext uri="{BB962C8B-B14F-4D97-AF65-F5344CB8AC3E}">
        <p14:creationId xmlns:p14="http://schemas.microsoft.com/office/powerpoint/2010/main" val="32347753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6476F"/>
      </a:dk2>
      <a:lt2>
        <a:srgbClr val="EBEBEB"/>
      </a:lt2>
      <a:accent1>
        <a:srgbClr val="E5B458"/>
      </a:accent1>
      <a:accent2>
        <a:srgbClr val="F77754"/>
      </a:accent2>
      <a:accent3>
        <a:srgbClr val="D8507E"/>
      </a:accent3>
      <a:accent4>
        <a:srgbClr val="BC70EE"/>
      </a:accent4>
      <a:accent5>
        <a:srgbClr val="3CA2E2"/>
      </a:accent5>
      <a:accent6>
        <a:srgbClr val="91BF77"/>
      </a:accent6>
      <a:hlink>
        <a:srgbClr val="71DDAB"/>
      </a:hlink>
      <a:folHlink>
        <a:srgbClr val="A6E4C7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B36E0D05-787B-4C61-8268-2D6C1FBEDA3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339</TotalTime>
  <Words>1238</Words>
  <Application>Microsoft Office PowerPoint</Application>
  <PresentationFormat>Panorámica</PresentationFormat>
  <Paragraphs>80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Celestial</vt:lpstr>
      <vt:lpstr>Nuevas jubilaciones tareas de cuidados</vt:lpstr>
      <vt:lpstr>Fundamentos.</vt:lpstr>
      <vt:lpstr>Reconocimiento.</vt:lpstr>
      <vt:lpstr>Art. 22 bis de la Ley N° 24.241</vt:lpstr>
      <vt:lpstr>Presentación de PowerPoint</vt:lpstr>
      <vt:lpstr>Art. 27 bis ley 24241.</vt:lpstr>
      <vt:lpstr>Reconocimiento de aportes por el cuidados de hijos</vt:lpstr>
      <vt:lpstr>el trámite.</vt:lpstr>
      <vt:lpstr>El tramite.</vt:lpstr>
      <vt:lpstr>Prueba de licencia por Maternidad.</vt:lpstr>
      <vt:lpstr>Analisis Socio-economico.</vt:lpstr>
      <vt:lpstr>Sector integral.</vt:lpstr>
      <vt:lpstr>SECTOR GESTION.</vt:lpstr>
      <vt:lpstr>Tips.</vt:lpstr>
      <vt:lpstr>MUCHAS GRACIAS!!! Colegio de Abogados Provincia de misiones área académica institutos. Asistentes 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Nuevas jubilaciones tareas de cuidados</dc:title>
  <dc:creator>Julieta M. Jara</dc:creator>
  <cp:lastModifiedBy>Usuario</cp:lastModifiedBy>
  <cp:revision>29</cp:revision>
  <dcterms:created xsi:type="dcterms:W3CDTF">2021-08-04T19:20:33Z</dcterms:created>
  <dcterms:modified xsi:type="dcterms:W3CDTF">2021-08-06T19:05:42Z</dcterms:modified>
</cp:coreProperties>
</file>