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notesMasterIdLst>
    <p:notesMasterId r:id="rId51"/>
  </p:notesMasterIdLst>
  <p:sldIdLst>
    <p:sldId id="283" r:id="rId2"/>
    <p:sldId id="284" r:id="rId3"/>
    <p:sldId id="343" r:id="rId4"/>
    <p:sldId id="344" r:id="rId5"/>
    <p:sldId id="345" r:id="rId6"/>
    <p:sldId id="346" r:id="rId7"/>
    <p:sldId id="347" r:id="rId8"/>
    <p:sldId id="331" r:id="rId9"/>
    <p:sldId id="286" r:id="rId10"/>
    <p:sldId id="348" r:id="rId11"/>
    <p:sldId id="287" r:id="rId12"/>
    <p:sldId id="349" r:id="rId13"/>
    <p:sldId id="285" r:id="rId14"/>
    <p:sldId id="302" r:id="rId15"/>
    <p:sldId id="332" r:id="rId16"/>
    <p:sldId id="333" r:id="rId17"/>
    <p:sldId id="334" r:id="rId18"/>
    <p:sldId id="312" r:id="rId19"/>
    <p:sldId id="335" r:id="rId20"/>
    <p:sldId id="308" r:id="rId21"/>
    <p:sldId id="350" r:id="rId22"/>
    <p:sldId id="351" r:id="rId23"/>
    <p:sldId id="336" r:id="rId24"/>
    <p:sldId id="257" r:id="rId25"/>
    <p:sldId id="338" r:id="rId26"/>
    <p:sldId id="339" r:id="rId27"/>
    <p:sldId id="293" r:id="rId28"/>
    <p:sldId id="266" r:id="rId29"/>
    <p:sldId id="258" r:id="rId30"/>
    <p:sldId id="259" r:id="rId31"/>
    <p:sldId id="260" r:id="rId32"/>
    <p:sldId id="268" r:id="rId33"/>
    <p:sldId id="269" r:id="rId34"/>
    <p:sldId id="262" r:id="rId35"/>
    <p:sldId id="264" r:id="rId36"/>
    <p:sldId id="265" r:id="rId37"/>
    <p:sldId id="271" r:id="rId38"/>
    <p:sldId id="272" r:id="rId39"/>
    <p:sldId id="273" r:id="rId40"/>
    <p:sldId id="263" r:id="rId41"/>
    <p:sldId id="274" r:id="rId42"/>
    <p:sldId id="275"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8" d="100"/>
          <a:sy n="48" d="100"/>
        </p:scale>
        <p:origin x="109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BE22A-9738-45F1-9679-E31D34762B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70E1E385-6D01-4C03-A9DC-1B1B6EBFB0E6}">
      <dgm:prSet phldrT="[Texto]"/>
      <dgm:spPr/>
      <dgm:t>
        <a:bodyPr/>
        <a:lstStyle/>
        <a:p>
          <a:r>
            <a:rPr lang="es-ES" dirty="0"/>
            <a:t>1) Regularidad en los aportes (</a:t>
          </a:r>
          <a:r>
            <a:rPr lang="es-ES" dirty="0" err="1"/>
            <a:t>Dec</a:t>
          </a:r>
          <a:r>
            <a:rPr lang="es-ES" dirty="0"/>
            <a:t>. 460/99)</a:t>
          </a:r>
          <a:endParaRPr lang="es-AR" dirty="0"/>
        </a:p>
      </dgm:t>
    </dgm:pt>
    <dgm:pt modelId="{EBFE94DC-93CB-493B-AC70-438769555C46}" type="parTrans" cxnId="{B1143BCF-ADEC-4E95-88EC-237970EF8E26}">
      <dgm:prSet/>
      <dgm:spPr/>
      <dgm:t>
        <a:bodyPr/>
        <a:lstStyle/>
        <a:p>
          <a:endParaRPr lang="es-AR"/>
        </a:p>
      </dgm:t>
    </dgm:pt>
    <dgm:pt modelId="{2C5D1E92-2BB9-45CD-B1B0-697DC20C6757}" type="sibTrans" cxnId="{B1143BCF-ADEC-4E95-88EC-237970EF8E26}">
      <dgm:prSet/>
      <dgm:spPr/>
      <dgm:t>
        <a:bodyPr/>
        <a:lstStyle/>
        <a:p>
          <a:endParaRPr lang="es-AR"/>
        </a:p>
      </dgm:t>
    </dgm:pt>
    <dgm:pt modelId="{FC38AAED-1217-4BEF-B81D-D2FDEE40C458}">
      <dgm:prSet phldrT="[Texto]"/>
      <dgm:spPr/>
      <dgm:t>
        <a:bodyPr/>
        <a:lstStyle/>
        <a:p>
          <a:r>
            <a:rPr lang="es-ES" dirty="0"/>
            <a:t>Fecha de solicitud (Anses) / fecha contingencia (jurisprudencia). </a:t>
          </a:r>
          <a:endParaRPr lang="es-AR" dirty="0"/>
        </a:p>
      </dgm:t>
    </dgm:pt>
    <dgm:pt modelId="{D07EF7C6-9A5C-4EC1-8877-0F7B6D14FC21}" type="parTrans" cxnId="{23A19A88-A960-44E0-BDF6-A843CC6FEDD5}">
      <dgm:prSet/>
      <dgm:spPr/>
      <dgm:t>
        <a:bodyPr/>
        <a:lstStyle/>
        <a:p>
          <a:endParaRPr lang="es-AR"/>
        </a:p>
      </dgm:t>
    </dgm:pt>
    <dgm:pt modelId="{647920BB-4151-45E1-84AD-3C578A745A16}" type="sibTrans" cxnId="{23A19A88-A960-44E0-BDF6-A843CC6FEDD5}">
      <dgm:prSet/>
      <dgm:spPr/>
      <dgm:t>
        <a:bodyPr/>
        <a:lstStyle/>
        <a:p>
          <a:endParaRPr lang="es-AR"/>
        </a:p>
      </dgm:t>
    </dgm:pt>
    <dgm:pt modelId="{2DED0687-445B-4542-A365-BA8F3AF50307}">
      <dgm:prSet phldrT="[Texto]"/>
      <dgm:spPr/>
      <dgm:t>
        <a:bodyPr/>
        <a:lstStyle/>
        <a:p>
          <a:r>
            <a:rPr lang="es-ES" dirty="0"/>
            <a:t>2) Incapacidad 66% o +</a:t>
          </a:r>
          <a:endParaRPr lang="es-AR" dirty="0"/>
        </a:p>
      </dgm:t>
    </dgm:pt>
    <dgm:pt modelId="{0E76E0AD-BD7C-48DD-8EC6-3C2A5A05D74A}" type="parTrans" cxnId="{6110DE73-ABBC-4FE2-A626-ECB6D5DD9CFA}">
      <dgm:prSet/>
      <dgm:spPr/>
      <dgm:t>
        <a:bodyPr/>
        <a:lstStyle/>
        <a:p>
          <a:endParaRPr lang="es-AR"/>
        </a:p>
      </dgm:t>
    </dgm:pt>
    <dgm:pt modelId="{B2824444-C914-4C93-A5EC-5E5A96458F1E}" type="sibTrans" cxnId="{6110DE73-ABBC-4FE2-A626-ECB6D5DD9CFA}">
      <dgm:prSet/>
      <dgm:spPr/>
      <dgm:t>
        <a:bodyPr/>
        <a:lstStyle/>
        <a:p>
          <a:endParaRPr lang="es-AR"/>
        </a:p>
      </dgm:t>
    </dgm:pt>
    <dgm:pt modelId="{D219A229-ED5C-4270-9F51-B68815E3DB44}">
      <dgm:prSet phldrT="[Texto]"/>
      <dgm:spPr/>
      <dgm:t>
        <a:bodyPr/>
        <a:lstStyle/>
        <a:p>
          <a:r>
            <a:rPr lang="es-ES" dirty="0"/>
            <a:t>Procedimiento ante la Comisión Médica.</a:t>
          </a:r>
          <a:endParaRPr lang="es-AR" dirty="0"/>
        </a:p>
      </dgm:t>
    </dgm:pt>
    <dgm:pt modelId="{B9EC46AC-6679-498A-A78E-4B8C92EC3CE3}" type="parTrans" cxnId="{543E7993-382A-439E-B005-CB3198E2358B}">
      <dgm:prSet/>
      <dgm:spPr/>
      <dgm:t>
        <a:bodyPr/>
        <a:lstStyle/>
        <a:p>
          <a:endParaRPr lang="es-AR"/>
        </a:p>
      </dgm:t>
    </dgm:pt>
    <dgm:pt modelId="{908DF5F9-66AC-4B80-8CE4-1B9C9DCD85AE}" type="sibTrans" cxnId="{543E7993-382A-439E-B005-CB3198E2358B}">
      <dgm:prSet/>
      <dgm:spPr/>
      <dgm:t>
        <a:bodyPr/>
        <a:lstStyle/>
        <a:p>
          <a:endParaRPr lang="es-AR"/>
        </a:p>
      </dgm:t>
    </dgm:pt>
    <dgm:pt modelId="{32D172B2-14E7-408A-9B57-EBDCD65119A3}" type="pres">
      <dgm:prSet presAssocID="{8E0BE22A-9738-45F1-9679-E31D34762BEB}" presName="linear" presStyleCnt="0">
        <dgm:presLayoutVars>
          <dgm:animLvl val="lvl"/>
          <dgm:resizeHandles val="exact"/>
        </dgm:presLayoutVars>
      </dgm:prSet>
      <dgm:spPr/>
    </dgm:pt>
    <dgm:pt modelId="{1E73A021-B4EF-4C14-83F0-7CAF2D7C4F88}" type="pres">
      <dgm:prSet presAssocID="{70E1E385-6D01-4C03-A9DC-1B1B6EBFB0E6}" presName="parentText" presStyleLbl="node1" presStyleIdx="0" presStyleCnt="2">
        <dgm:presLayoutVars>
          <dgm:chMax val="0"/>
          <dgm:bulletEnabled val="1"/>
        </dgm:presLayoutVars>
      </dgm:prSet>
      <dgm:spPr/>
    </dgm:pt>
    <dgm:pt modelId="{C3C2FCA2-5D57-4EF0-BAF8-17A6450FC8BB}" type="pres">
      <dgm:prSet presAssocID="{70E1E385-6D01-4C03-A9DC-1B1B6EBFB0E6}" presName="childText" presStyleLbl="revTx" presStyleIdx="0" presStyleCnt="2">
        <dgm:presLayoutVars>
          <dgm:bulletEnabled val="1"/>
        </dgm:presLayoutVars>
      </dgm:prSet>
      <dgm:spPr/>
    </dgm:pt>
    <dgm:pt modelId="{B4709671-5A63-48A6-8098-94BEA6D4E681}" type="pres">
      <dgm:prSet presAssocID="{2DED0687-445B-4542-A365-BA8F3AF50307}" presName="parentText" presStyleLbl="node1" presStyleIdx="1" presStyleCnt="2" custAng="0">
        <dgm:presLayoutVars>
          <dgm:chMax val="0"/>
          <dgm:bulletEnabled val="1"/>
        </dgm:presLayoutVars>
      </dgm:prSet>
      <dgm:spPr/>
    </dgm:pt>
    <dgm:pt modelId="{A964E528-47F0-438E-B1BE-16C8C3DC626E}" type="pres">
      <dgm:prSet presAssocID="{2DED0687-445B-4542-A365-BA8F3AF50307}" presName="childText" presStyleLbl="revTx" presStyleIdx="1" presStyleCnt="2">
        <dgm:presLayoutVars>
          <dgm:bulletEnabled val="1"/>
        </dgm:presLayoutVars>
      </dgm:prSet>
      <dgm:spPr/>
    </dgm:pt>
  </dgm:ptLst>
  <dgm:cxnLst>
    <dgm:cxn modelId="{12372B13-B7B4-4A3D-B1D4-465286B693E6}" type="presOf" srcId="{2DED0687-445B-4542-A365-BA8F3AF50307}" destId="{B4709671-5A63-48A6-8098-94BEA6D4E681}" srcOrd="0" destOrd="0" presId="urn:microsoft.com/office/officeart/2005/8/layout/vList2"/>
    <dgm:cxn modelId="{9443DE1A-2586-489E-8870-E6D8939DF63F}" type="presOf" srcId="{8E0BE22A-9738-45F1-9679-E31D34762BEB}" destId="{32D172B2-14E7-408A-9B57-EBDCD65119A3}" srcOrd="0" destOrd="0" presId="urn:microsoft.com/office/officeart/2005/8/layout/vList2"/>
    <dgm:cxn modelId="{6110DE73-ABBC-4FE2-A626-ECB6D5DD9CFA}" srcId="{8E0BE22A-9738-45F1-9679-E31D34762BEB}" destId="{2DED0687-445B-4542-A365-BA8F3AF50307}" srcOrd="1" destOrd="0" parTransId="{0E76E0AD-BD7C-48DD-8EC6-3C2A5A05D74A}" sibTransId="{B2824444-C914-4C93-A5EC-5E5A96458F1E}"/>
    <dgm:cxn modelId="{E2BE8378-BBF9-4404-8A8C-B1C3E976CEB2}" type="presOf" srcId="{70E1E385-6D01-4C03-A9DC-1B1B6EBFB0E6}" destId="{1E73A021-B4EF-4C14-83F0-7CAF2D7C4F88}" srcOrd="0" destOrd="0" presId="urn:microsoft.com/office/officeart/2005/8/layout/vList2"/>
    <dgm:cxn modelId="{23A19A88-A960-44E0-BDF6-A843CC6FEDD5}" srcId="{70E1E385-6D01-4C03-A9DC-1B1B6EBFB0E6}" destId="{FC38AAED-1217-4BEF-B81D-D2FDEE40C458}" srcOrd="0" destOrd="0" parTransId="{D07EF7C6-9A5C-4EC1-8877-0F7B6D14FC21}" sibTransId="{647920BB-4151-45E1-84AD-3C578A745A16}"/>
    <dgm:cxn modelId="{543E7993-382A-439E-B005-CB3198E2358B}" srcId="{2DED0687-445B-4542-A365-BA8F3AF50307}" destId="{D219A229-ED5C-4270-9F51-B68815E3DB44}" srcOrd="0" destOrd="0" parTransId="{B9EC46AC-6679-498A-A78E-4B8C92EC3CE3}" sibTransId="{908DF5F9-66AC-4B80-8CE4-1B9C9DCD85AE}"/>
    <dgm:cxn modelId="{AF56769D-1A21-4A60-8F2E-17C260702AFE}" type="presOf" srcId="{D219A229-ED5C-4270-9F51-B68815E3DB44}" destId="{A964E528-47F0-438E-B1BE-16C8C3DC626E}" srcOrd="0" destOrd="0" presId="urn:microsoft.com/office/officeart/2005/8/layout/vList2"/>
    <dgm:cxn modelId="{F1B7AFBF-740B-414A-8F35-E205901C3A44}" type="presOf" srcId="{FC38AAED-1217-4BEF-B81D-D2FDEE40C458}" destId="{C3C2FCA2-5D57-4EF0-BAF8-17A6450FC8BB}" srcOrd="0" destOrd="0" presId="urn:microsoft.com/office/officeart/2005/8/layout/vList2"/>
    <dgm:cxn modelId="{B1143BCF-ADEC-4E95-88EC-237970EF8E26}" srcId="{8E0BE22A-9738-45F1-9679-E31D34762BEB}" destId="{70E1E385-6D01-4C03-A9DC-1B1B6EBFB0E6}" srcOrd="0" destOrd="0" parTransId="{EBFE94DC-93CB-493B-AC70-438769555C46}" sibTransId="{2C5D1E92-2BB9-45CD-B1B0-697DC20C6757}"/>
    <dgm:cxn modelId="{4D9A0DB7-0925-4F4A-B69B-6A73295E6A37}" type="presParOf" srcId="{32D172B2-14E7-408A-9B57-EBDCD65119A3}" destId="{1E73A021-B4EF-4C14-83F0-7CAF2D7C4F88}" srcOrd="0" destOrd="0" presId="urn:microsoft.com/office/officeart/2005/8/layout/vList2"/>
    <dgm:cxn modelId="{2B286AD6-DC52-4E2C-BDE1-046FC99B282D}" type="presParOf" srcId="{32D172B2-14E7-408A-9B57-EBDCD65119A3}" destId="{C3C2FCA2-5D57-4EF0-BAF8-17A6450FC8BB}" srcOrd="1" destOrd="0" presId="urn:microsoft.com/office/officeart/2005/8/layout/vList2"/>
    <dgm:cxn modelId="{971C58F4-8FEB-47CD-8483-EE69DBE13BB4}" type="presParOf" srcId="{32D172B2-14E7-408A-9B57-EBDCD65119A3}" destId="{B4709671-5A63-48A6-8098-94BEA6D4E681}" srcOrd="2" destOrd="0" presId="urn:microsoft.com/office/officeart/2005/8/layout/vList2"/>
    <dgm:cxn modelId="{4EADFCF1-77DF-40BB-ADB6-D499D941CC4B}" type="presParOf" srcId="{32D172B2-14E7-408A-9B57-EBDCD65119A3}" destId="{A964E528-47F0-438E-B1BE-16C8C3DC626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2309B-570E-455E-9B13-E41FACEC7558}"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s-AR"/>
        </a:p>
      </dgm:t>
    </dgm:pt>
    <dgm:pt modelId="{62E968A8-7526-41E9-BD9E-5C28D73948B5}">
      <dgm:prSet phldrT="[Texto]"/>
      <dgm:spPr/>
      <dgm:t>
        <a:bodyPr/>
        <a:lstStyle/>
        <a:p>
          <a:r>
            <a:rPr lang="es-ES" dirty="0"/>
            <a:t>Decreto 460/99</a:t>
          </a:r>
          <a:endParaRPr lang="es-AR" dirty="0"/>
        </a:p>
      </dgm:t>
    </dgm:pt>
    <dgm:pt modelId="{DE0A63B1-E859-4548-9B2B-B62434E755FD}" type="parTrans" cxnId="{250D5254-BFE3-450F-9BE0-4BC8C5564F7C}">
      <dgm:prSet/>
      <dgm:spPr/>
      <dgm:t>
        <a:bodyPr/>
        <a:lstStyle/>
        <a:p>
          <a:endParaRPr lang="es-AR"/>
        </a:p>
      </dgm:t>
    </dgm:pt>
    <dgm:pt modelId="{0CB6DFF5-D0E3-4DF4-9291-1682E0A12D3A}" type="sibTrans" cxnId="{250D5254-BFE3-450F-9BE0-4BC8C5564F7C}">
      <dgm:prSet/>
      <dgm:spPr/>
      <dgm:t>
        <a:bodyPr/>
        <a:lstStyle/>
        <a:p>
          <a:endParaRPr lang="es-AR"/>
        </a:p>
      </dgm:t>
    </dgm:pt>
    <dgm:pt modelId="{3E475B76-1E9D-478A-B012-B4319D203AA6}">
      <dgm:prSet phldrT="[Texto]"/>
      <dgm:spPr/>
      <dgm:t>
        <a:bodyPr/>
        <a:lstStyle/>
        <a:p>
          <a:r>
            <a:rPr lang="es-ES" dirty="0"/>
            <a:t>Aportante Regular</a:t>
          </a:r>
          <a:endParaRPr lang="es-AR" dirty="0"/>
        </a:p>
      </dgm:t>
    </dgm:pt>
    <dgm:pt modelId="{2530209D-8A0F-406B-BB23-CC3EF73C0790}" type="parTrans" cxnId="{9F4E98CB-BF5A-4DBC-AB77-97A991691315}">
      <dgm:prSet/>
      <dgm:spPr/>
      <dgm:t>
        <a:bodyPr/>
        <a:lstStyle/>
        <a:p>
          <a:endParaRPr lang="es-AR"/>
        </a:p>
      </dgm:t>
    </dgm:pt>
    <dgm:pt modelId="{E1EE30FA-D613-4955-9567-CF6E791CC0BB}" type="sibTrans" cxnId="{9F4E98CB-BF5A-4DBC-AB77-97A991691315}">
      <dgm:prSet/>
      <dgm:spPr/>
      <dgm:t>
        <a:bodyPr/>
        <a:lstStyle/>
        <a:p>
          <a:endParaRPr lang="es-AR"/>
        </a:p>
      </dgm:t>
    </dgm:pt>
    <dgm:pt modelId="{D0F991A4-8B5A-466C-A103-0798FF10E9E5}">
      <dgm:prSet phldrT="[Texto]"/>
      <dgm:spPr/>
      <dgm:t>
        <a:bodyPr/>
        <a:lstStyle/>
        <a:p>
          <a:r>
            <a:rPr lang="es-ES" dirty="0"/>
            <a:t>Requisitos p/jubilación 30 años</a:t>
          </a:r>
          <a:endParaRPr lang="es-AR" dirty="0"/>
        </a:p>
      </dgm:t>
    </dgm:pt>
    <dgm:pt modelId="{BD655B62-8672-4910-AC20-09F15E82903A}" type="parTrans" cxnId="{E24E1E03-6CEF-485B-BBD2-E5134D57C2E0}">
      <dgm:prSet/>
      <dgm:spPr/>
      <dgm:t>
        <a:bodyPr/>
        <a:lstStyle/>
        <a:p>
          <a:endParaRPr lang="es-AR"/>
        </a:p>
      </dgm:t>
    </dgm:pt>
    <dgm:pt modelId="{4888293E-CE80-4A0A-910A-F9D7983DA18F}" type="sibTrans" cxnId="{E24E1E03-6CEF-485B-BBD2-E5134D57C2E0}">
      <dgm:prSet/>
      <dgm:spPr/>
      <dgm:t>
        <a:bodyPr/>
        <a:lstStyle/>
        <a:p>
          <a:endParaRPr lang="es-AR"/>
        </a:p>
      </dgm:t>
    </dgm:pt>
    <dgm:pt modelId="{80B6CFD4-2D3A-430A-A432-B034A1224238}">
      <dgm:prSet phldrT="[Texto]"/>
      <dgm:spPr/>
      <dgm:t>
        <a:bodyPr/>
        <a:lstStyle/>
        <a:p>
          <a:r>
            <a:rPr lang="es-ES" dirty="0"/>
            <a:t>30/36 meses de la solicitud o contingencia. </a:t>
          </a:r>
          <a:endParaRPr lang="es-AR" dirty="0"/>
        </a:p>
      </dgm:t>
    </dgm:pt>
    <dgm:pt modelId="{D0C2186C-863A-4940-B03F-DBCEB066CB90}" type="parTrans" cxnId="{85797F4C-82A4-4E4C-B97D-EDC1873B5892}">
      <dgm:prSet/>
      <dgm:spPr/>
      <dgm:t>
        <a:bodyPr/>
        <a:lstStyle/>
        <a:p>
          <a:endParaRPr lang="es-AR"/>
        </a:p>
      </dgm:t>
    </dgm:pt>
    <dgm:pt modelId="{1695EF4F-79F2-4512-827F-EC3B891FA16C}" type="sibTrans" cxnId="{85797F4C-82A4-4E4C-B97D-EDC1873B5892}">
      <dgm:prSet/>
      <dgm:spPr/>
      <dgm:t>
        <a:bodyPr/>
        <a:lstStyle/>
        <a:p>
          <a:endParaRPr lang="es-AR"/>
        </a:p>
      </dgm:t>
    </dgm:pt>
    <dgm:pt modelId="{F462B149-727F-4157-AFEA-DAB5289DA6EC}">
      <dgm:prSet phldrT="[Texto]"/>
      <dgm:spPr/>
      <dgm:t>
        <a:bodyPr/>
        <a:lstStyle/>
        <a:p>
          <a:r>
            <a:rPr lang="es-ES" dirty="0"/>
            <a:t>Aportante irregular</a:t>
          </a:r>
          <a:endParaRPr lang="es-AR" dirty="0"/>
        </a:p>
      </dgm:t>
    </dgm:pt>
    <dgm:pt modelId="{AF420E43-4CE1-4AD4-B1EC-EDDD4CA42CDD}" type="parTrans" cxnId="{3A2833F2-F8E9-42BF-AFE8-69B3C03B8C2B}">
      <dgm:prSet/>
      <dgm:spPr/>
      <dgm:t>
        <a:bodyPr/>
        <a:lstStyle/>
        <a:p>
          <a:endParaRPr lang="es-AR"/>
        </a:p>
      </dgm:t>
    </dgm:pt>
    <dgm:pt modelId="{AC03B65B-FB90-4FA6-A473-3111FD976FFA}" type="sibTrans" cxnId="{3A2833F2-F8E9-42BF-AFE8-69B3C03B8C2B}">
      <dgm:prSet/>
      <dgm:spPr/>
      <dgm:t>
        <a:bodyPr/>
        <a:lstStyle/>
        <a:p>
          <a:endParaRPr lang="es-AR"/>
        </a:p>
      </dgm:t>
    </dgm:pt>
    <dgm:pt modelId="{CE5D8B81-3964-4FCF-B786-43CF50AEDCC2}">
      <dgm:prSet phldrT="[Texto]"/>
      <dgm:spPr/>
      <dgm:t>
        <a:bodyPr/>
        <a:lstStyle/>
        <a:p>
          <a:pPr>
            <a:buFont typeface="Arial" panose="020B0604020202020204" pitchFamily="34" charset="0"/>
            <a:buNone/>
          </a:pPr>
          <a:r>
            <a:rPr lang="es-ES" dirty="0"/>
            <a:t>18/36 meses</a:t>
          </a:r>
        </a:p>
        <a:p>
          <a:pPr>
            <a:buFont typeface="Arial" panose="020B0604020202020204" pitchFamily="34" charset="0"/>
            <a:buNone/>
          </a:pPr>
          <a:r>
            <a:rPr lang="es-ES" dirty="0"/>
            <a:t>1/5 años con 15 años de aportes.</a:t>
          </a:r>
          <a:endParaRPr lang="es-AR" dirty="0"/>
        </a:p>
      </dgm:t>
    </dgm:pt>
    <dgm:pt modelId="{D22B5C19-1D8E-4227-8A3F-DA2278FF2B98}" type="parTrans" cxnId="{C9E95508-2CD1-4AA6-B058-5DCF40297EFE}">
      <dgm:prSet/>
      <dgm:spPr/>
      <dgm:t>
        <a:bodyPr/>
        <a:lstStyle/>
        <a:p>
          <a:endParaRPr lang="es-AR"/>
        </a:p>
      </dgm:t>
    </dgm:pt>
    <dgm:pt modelId="{A1A32EA3-58A1-4B4E-9B04-219C80E93C9B}" type="sibTrans" cxnId="{C9E95508-2CD1-4AA6-B058-5DCF40297EFE}">
      <dgm:prSet/>
      <dgm:spPr/>
      <dgm:t>
        <a:bodyPr/>
        <a:lstStyle/>
        <a:p>
          <a:endParaRPr lang="es-AR"/>
        </a:p>
      </dgm:t>
    </dgm:pt>
    <dgm:pt modelId="{EEEFBC65-3DE7-4A81-922A-21E6F84539E0}" type="pres">
      <dgm:prSet presAssocID="{11D2309B-570E-455E-9B13-E41FACEC7558}" presName="diagram" presStyleCnt="0">
        <dgm:presLayoutVars>
          <dgm:chPref val="1"/>
          <dgm:dir/>
          <dgm:animOne val="branch"/>
          <dgm:animLvl val="lvl"/>
          <dgm:resizeHandles val="exact"/>
        </dgm:presLayoutVars>
      </dgm:prSet>
      <dgm:spPr/>
    </dgm:pt>
    <dgm:pt modelId="{B0067C2B-6224-4FEF-9B67-9790A04935B6}" type="pres">
      <dgm:prSet presAssocID="{62E968A8-7526-41E9-BD9E-5C28D73948B5}" presName="root1" presStyleCnt="0"/>
      <dgm:spPr/>
    </dgm:pt>
    <dgm:pt modelId="{AFE80DED-2E7A-48FB-ADEC-38AD75069244}" type="pres">
      <dgm:prSet presAssocID="{62E968A8-7526-41E9-BD9E-5C28D73948B5}" presName="LevelOneTextNode" presStyleLbl="node0" presStyleIdx="0" presStyleCnt="1">
        <dgm:presLayoutVars>
          <dgm:chPref val="3"/>
        </dgm:presLayoutVars>
      </dgm:prSet>
      <dgm:spPr/>
    </dgm:pt>
    <dgm:pt modelId="{B6C73365-D8CF-471D-B600-0A0F83354FB1}" type="pres">
      <dgm:prSet presAssocID="{62E968A8-7526-41E9-BD9E-5C28D73948B5}" presName="level2hierChild" presStyleCnt="0"/>
      <dgm:spPr/>
    </dgm:pt>
    <dgm:pt modelId="{D97306CE-7904-4AF9-9449-A5BD168EF8F7}" type="pres">
      <dgm:prSet presAssocID="{2530209D-8A0F-406B-BB23-CC3EF73C0790}" presName="conn2-1" presStyleLbl="parChTrans1D2" presStyleIdx="0" presStyleCnt="2"/>
      <dgm:spPr/>
    </dgm:pt>
    <dgm:pt modelId="{C48547E0-B21E-4DF9-A6C2-3A20EFE5374A}" type="pres">
      <dgm:prSet presAssocID="{2530209D-8A0F-406B-BB23-CC3EF73C0790}" presName="connTx" presStyleLbl="parChTrans1D2" presStyleIdx="0" presStyleCnt="2"/>
      <dgm:spPr/>
    </dgm:pt>
    <dgm:pt modelId="{64388323-E746-4932-81CE-E116249FE7DD}" type="pres">
      <dgm:prSet presAssocID="{3E475B76-1E9D-478A-B012-B4319D203AA6}" presName="root2" presStyleCnt="0"/>
      <dgm:spPr/>
    </dgm:pt>
    <dgm:pt modelId="{76753E07-D1E3-4A37-B944-AB480B124D47}" type="pres">
      <dgm:prSet presAssocID="{3E475B76-1E9D-478A-B012-B4319D203AA6}" presName="LevelTwoTextNode" presStyleLbl="node2" presStyleIdx="0" presStyleCnt="2">
        <dgm:presLayoutVars>
          <dgm:chPref val="3"/>
        </dgm:presLayoutVars>
      </dgm:prSet>
      <dgm:spPr/>
    </dgm:pt>
    <dgm:pt modelId="{2A633B30-608F-463F-A33F-F03215806ECB}" type="pres">
      <dgm:prSet presAssocID="{3E475B76-1E9D-478A-B012-B4319D203AA6}" presName="level3hierChild" presStyleCnt="0"/>
      <dgm:spPr/>
    </dgm:pt>
    <dgm:pt modelId="{05CACDED-16C4-45A4-8A7B-213246170E62}" type="pres">
      <dgm:prSet presAssocID="{BD655B62-8672-4910-AC20-09F15E82903A}" presName="conn2-1" presStyleLbl="parChTrans1D3" presStyleIdx="0" presStyleCnt="3"/>
      <dgm:spPr/>
    </dgm:pt>
    <dgm:pt modelId="{4C8F9603-54EF-41A3-BB7B-7788FE4DF39B}" type="pres">
      <dgm:prSet presAssocID="{BD655B62-8672-4910-AC20-09F15E82903A}" presName="connTx" presStyleLbl="parChTrans1D3" presStyleIdx="0" presStyleCnt="3"/>
      <dgm:spPr/>
    </dgm:pt>
    <dgm:pt modelId="{7E1467C2-D4EC-410D-BF2E-D418797FB37A}" type="pres">
      <dgm:prSet presAssocID="{D0F991A4-8B5A-466C-A103-0798FF10E9E5}" presName="root2" presStyleCnt="0"/>
      <dgm:spPr/>
    </dgm:pt>
    <dgm:pt modelId="{86293CBE-AB00-4F42-835D-69C8FC167719}" type="pres">
      <dgm:prSet presAssocID="{D0F991A4-8B5A-466C-A103-0798FF10E9E5}" presName="LevelTwoTextNode" presStyleLbl="node3" presStyleIdx="0" presStyleCnt="3">
        <dgm:presLayoutVars>
          <dgm:chPref val="3"/>
        </dgm:presLayoutVars>
      </dgm:prSet>
      <dgm:spPr/>
    </dgm:pt>
    <dgm:pt modelId="{749ECFFB-E4C8-471A-93CB-6D0FC07FC547}" type="pres">
      <dgm:prSet presAssocID="{D0F991A4-8B5A-466C-A103-0798FF10E9E5}" presName="level3hierChild" presStyleCnt="0"/>
      <dgm:spPr/>
    </dgm:pt>
    <dgm:pt modelId="{759E4A18-046D-463C-9E31-4AD6AA4A9F4C}" type="pres">
      <dgm:prSet presAssocID="{D0C2186C-863A-4940-B03F-DBCEB066CB90}" presName="conn2-1" presStyleLbl="parChTrans1D3" presStyleIdx="1" presStyleCnt="3"/>
      <dgm:spPr/>
    </dgm:pt>
    <dgm:pt modelId="{0B10DAD6-5986-47CD-9ACA-148C0FF92DAC}" type="pres">
      <dgm:prSet presAssocID="{D0C2186C-863A-4940-B03F-DBCEB066CB90}" presName="connTx" presStyleLbl="parChTrans1D3" presStyleIdx="1" presStyleCnt="3"/>
      <dgm:spPr/>
    </dgm:pt>
    <dgm:pt modelId="{B7039709-91B9-4B4A-BC34-F046ED190195}" type="pres">
      <dgm:prSet presAssocID="{80B6CFD4-2D3A-430A-A432-B034A1224238}" presName="root2" presStyleCnt="0"/>
      <dgm:spPr/>
    </dgm:pt>
    <dgm:pt modelId="{9D77CF68-6EC1-4756-8145-A450BC4F5F35}" type="pres">
      <dgm:prSet presAssocID="{80B6CFD4-2D3A-430A-A432-B034A1224238}" presName="LevelTwoTextNode" presStyleLbl="node3" presStyleIdx="1" presStyleCnt="3">
        <dgm:presLayoutVars>
          <dgm:chPref val="3"/>
        </dgm:presLayoutVars>
      </dgm:prSet>
      <dgm:spPr/>
    </dgm:pt>
    <dgm:pt modelId="{C02C4439-C1DE-45C9-A9E0-AB0B701E65CA}" type="pres">
      <dgm:prSet presAssocID="{80B6CFD4-2D3A-430A-A432-B034A1224238}" presName="level3hierChild" presStyleCnt="0"/>
      <dgm:spPr/>
    </dgm:pt>
    <dgm:pt modelId="{448A54F2-EE3C-4599-B448-36877E028F3D}" type="pres">
      <dgm:prSet presAssocID="{AF420E43-4CE1-4AD4-B1EC-EDDD4CA42CDD}" presName="conn2-1" presStyleLbl="parChTrans1D2" presStyleIdx="1" presStyleCnt="2"/>
      <dgm:spPr/>
    </dgm:pt>
    <dgm:pt modelId="{F6526D08-F626-4EAB-A7E9-5941FD9A49BC}" type="pres">
      <dgm:prSet presAssocID="{AF420E43-4CE1-4AD4-B1EC-EDDD4CA42CDD}" presName="connTx" presStyleLbl="parChTrans1D2" presStyleIdx="1" presStyleCnt="2"/>
      <dgm:spPr/>
    </dgm:pt>
    <dgm:pt modelId="{DAA91875-BA05-49C1-BF3B-F49BD65B080E}" type="pres">
      <dgm:prSet presAssocID="{F462B149-727F-4157-AFEA-DAB5289DA6EC}" presName="root2" presStyleCnt="0"/>
      <dgm:spPr/>
    </dgm:pt>
    <dgm:pt modelId="{EC377157-D1EE-4464-A0E0-42A0DC2E2ECB}" type="pres">
      <dgm:prSet presAssocID="{F462B149-727F-4157-AFEA-DAB5289DA6EC}" presName="LevelTwoTextNode" presStyleLbl="node2" presStyleIdx="1" presStyleCnt="2">
        <dgm:presLayoutVars>
          <dgm:chPref val="3"/>
        </dgm:presLayoutVars>
      </dgm:prSet>
      <dgm:spPr/>
    </dgm:pt>
    <dgm:pt modelId="{19E3D2A5-2565-40F0-AFCE-EB4D854BDDB9}" type="pres">
      <dgm:prSet presAssocID="{F462B149-727F-4157-AFEA-DAB5289DA6EC}" presName="level3hierChild" presStyleCnt="0"/>
      <dgm:spPr/>
    </dgm:pt>
    <dgm:pt modelId="{FD7C3F91-4104-4F64-910D-13BADC2225F2}" type="pres">
      <dgm:prSet presAssocID="{D22B5C19-1D8E-4227-8A3F-DA2278FF2B98}" presName="conn2-1" presStyleLbl="parChTrans1D3" presStyleIdx="2" presStyleCnt="3"/>
      <dgm:spPr/>
    </dgm:pt>
    <dgm:pt modelId="{DC0B2227-6BC7-496D-8C2E-C6FEC1EFC08A}" type="pres">
      <dgm:prSet presAssocID="{D22B5C19-1D8E-4227-8A3F-DA2278FF2B98}" presName="connTx" presStyleLbl="parChTrans1D3" presStyleIdx="2" presStyleCnt="3"/>
      <dgm:spPr/>
    </dgm:pt>
    <dgm:pt modelId="{FFEA6B22-E15D-46A4-8368-F55A21EE43F2}" type="pres">
      <dgm:prSet presAssocID="{CE5D8B81-3964-4FCF-B786-43CF50AEDCC2}" presName="root2" presStyleCnt="0"/>
      <dgm:spPr/>
    </dgm:pt>
    <dgm:pt modelId="{BCD54004-85DC-4E02-98E8-2F47F6204200}" type="pres">
      <dgm:prSet presAssocID="{CE5D8B81-3964-4FCF-B786-43CF50AEDCC2}" presName="LevelTwoTextNode" presStyleLbl="node3" presStyleIdx="2" presStyleCnt="3">
        <dgm:presLayoutVars>
          <dgm:chPref val="3"/>
        </dgm:presLayoutVars>
      </dgm:prSet>
      <dgm:spPr/>
    </dgm:pt>
    <dgm:pt modelId="{737B8759-48CF-4489-8C09-E17F5A8036EA}" type="pres">
      <dgm:prSet presAssocID="{CE5D8B81-3964-4FCF-B786-43CF50AEDCC2}" presName="level3hierChild" presStyleCnt="0"/>
      <dgm:spPr/>
    </dgm:pt>
  </dgm:ptLst>
  <dgm:cxnLst>
    <dgm:cxn modelId="{E24E1E03-6CEF-485B-BBD2-E5134D57C2E0}" srcId="{3E475B76-1E9D-478A-B012-B4319D203AA6}" destId="{D0F991A4-8B5A-466C-A103-0798FF10E9E5}" srcOrd="0" destOrd="0" parTransId="{BD655B62-8672-4910-AC20-09F15E82903A}" sibTransId="{4888293E-CE80-4A0A-910A-F9D7983DA18F}"/>
    <dgm:cxn modelId="{18392103-EDAB-4955-B552-54406C0BF742}" type="presOf" srcId="{CE5D8B81-3964-4FCF-B786-43CF50AEDCC2}" destId="{BCD54004-85DC-4E02-98E8-2F47F6204200}" srcOrd="0" destOrd="0" presId="urn:microsoft.com/office/officeart/2005/8/layout/hierarchy2"/>
    <dgm:cxn modelId="{C9E95508-2CD1-4AA6-B058-5DCF40297EFE}" srcId="{F462B149-727F-4157-AFEA-DAB5289DA6EC}" destId="{CE5D8B81-3964-4FCF-B786-43CF50AEDCC2}" srcOrd="0" destOrd="0" parTransId="{D22B5C19-1D8E-4227-8A3F-DA2278FF2B98}" sibTransId="{A1A32EA3-58A1-4B4E-9B04-219C80E93C9B}"/>
    <dgm:cxn modelId="{82685A2C-83DA-4E38-BD4A-F92603966468}" type="presOf" srcId="{AF420E43-4CE1-4AD4-B1EC-EDDD4CA42CDD}" destId="{448A54F2-EE3C-4599-B448-36877E028F3D}" srcOrd="0" destOrd="0" presId="urn:microsoft.com/office/officeart/2005/8/layout/hierarchy2"/>
    <dgm:cxn modelId="{480DCA3A-06CF-4F61-87F1-2D465C5AF0CB}" type="presOf" srcId="{BD655B62-8672-4910-AC20-09F15E82903A}" destId="{4C8F9603-54EF-41A3-BB7B-7788FE4DF39B}" srcOrd="1" destOrd="0" presId="urn:microsoft.com/office/officeart/2005/8/layout/hierarchy2"/>
    <dgm:cxn modelId="{D32C8662-69F5-4C80-9FC1-F1FE69A90F62}" type="presOf" srcId="{3E475B76-1E9D-478A-B012-B4319D203AA6}" destId="{76753E07-D1E3-4A37-B944-AB480B124D47}" srcOrd="0" destOrd="0" presId="urn:microsoft.com/office/officeart/2005/8/layout/hierarchy2"/>
    <dgm:cxn modelId="{AC2CD146-A371-44E8-9BEC-10FB301FE0DF}" type="presOf" srcId="{F462B149-727F-4157-AFEA-DAB5289DA6EC}" destId="{EC377157-D1EE-4464-A0E0-42A0DC2E2ECB}" srcOrd="0" destOrd="0" presId="urn:microsoft.com/office/officeart/2005/8/layout/hierarchy2"/>
    <dgm:cxn modelId="{85797F4C-82A4-4E4C-B97D-EDC1873B5892}" srcId="{3E475B76-1E9D-478A-B012-B4319D203AA6}" destId="{80B6CFD4-2D3A-430A-A432-B034A1224238}" srcOrd="1" destOrd="0" parTransId="{D0C2186C-863A-4940-B03F-DBCEB066CB90}" sibTransId="{1695EF4F-79F2-4512-827F-EC3B891FA16C}"/>
    <dgm:cxn modelId="{EB9EF26D-EE27-4265-AF9C-78871BE81F6A}" type="presOf" srcId="{D22B5C19-1D8E-4227-8A3F-DA2278FF2B98}" destId="{FD7C3F91-4104-4F64-910D-13BADC2225F2}" srcOrd="0" destOrd="0" presId="urn:microsoft.com/office/officeart/2005/8/layout/hierarchy2"/>
    <dgm:cxn modelId="{34483850-7779-4E6C-B09B-502635623F27}" type="presOf" srcId="{D0F991A4-8B5A-466C-A103-0798FF10E9E5}" destId="{86293CBE-AB00-4F42-835D-69C8FC167719}" srcOrd="0" destOrd="0" presId="urn:microsoft.com/office/officeart/2005/8/layout/hierarchy2"/>
    <dgm:cxn modelId="{4E54B051-074F-4040-9980-5955BDA394B6}" type="presOf" srcId="{2530209D-8A0F-406B-BB23-CC3EF73C0790}" destId="{C48547E0-B21E-4DF9-A6C2-3A20EFE5374A}" srcOrd="1" destOrd="0" presId="urn:microsoft.com/office/officeart/2005/8/layout/hierarchy2"/>
    <dgm:cxn modelId="{250D5254-BFE3-450F-9BE0-4BC8C5564F7C}" srcId="{11D2309B-570E-455E-9B13-E41FACEC7558}" destId="{62E968A8-7526-41E9-BD9E-5C28D73948B5}" srcOrd="0" destOrd="0" parTransId="{DE0A63B1-E859-4548-9B2B-B62434E755FD}" sibTransId="{0CB6DFF5-D0E3-4DF4-9291-1682E0A12D3A}"/>
    <dgm:cxn modelId="{E1E2757A-878C-47D2-9815-72F7E657DBDA}" type="presOf" srcId="{62E968A8-7526-41E9-BD9E-5C28D73948B5}" destId="{AFE80DED-2E7A-48FB-ADEC-38AD75069244}" srcOrd="0" destOrd="0" presId="urn:microsoft.com/office/officeart/2005/8/layout/hierarchy2"/>
    <dgm:cxn modelId="{59B0CE7B-075A-4F8C-9C33-3CB07DC52005}" type="presOf" srcId="{BD655B62-8672-4910-AC20-09F15E82903A}" destId="{05CACDED-16C4-45A4-8A7B-213246170E62}" srcOrd="0" destOrd="0" presId="urn:microsoft.com/office/officeart/2005/8/layout/hierarchy2"/>
    <dgm:cxn modelId="{53D3657D-AFAE-4128-9CCE-7A3A1777E385}" type="presOf" srcId="{D22B5C19-1D8E-4227-8A3F-DA2278FF2B98}" destId="{DC0B2227-6BC7-496D-8C2E-C6FEC1EFC08A}" srcOrd="1" destOrd="0" presId="urn:microsoft.com/office/officeart/2005/8/layout/hierarchy2"/>
    <dgm:cxn modelId="{9146429E-D127-42B6-A006-F8CF9D5E13A5}" type="presOf" srcId="{AF420E43-4CE1-4AD4-B1EC-EDDD4CA42CDD}" destId="{F6526D08-F626-4EAB-A7E9-5941FD9A49BC}" srcOrd="1" destOrd="0" presId="urn:microsoft.com/office/officeart/2005/8/layout/hierarchy2"/>
    <dgm:cxn modelId="{10E0DEA5-F66C-4BA0-9ED8-2BF2CB873BC5}" type="presOf" srcId="{11D2309B-570E-455E-9B13-E41FACEC7558}" destId="{EEEFBC65-3DE7-4A81-922A-21E6F84539E0}" srcOrd="0" destOrd="0" presId="urn:microsoft.com/office/officeart/2005/8/layout/hierarchy2"/>
    <dgm:cxn modelId="{1C0324B5-004C-4C2A-B72A-8E59FBD9F882}" type="presOf" srcId="{80B6CFD4-2D3A-430A-A432-B034A1224238}" destId="{9D77CF68-6EC1-4756-8145-A450BC4F5F35}" srcOrd="0" destOrd="0" presId="urn:microsoft.com/office/officeart/2005/8/layout/hierarchy2"/>
    <dgm:cxn modelId="{C2A4BDC1-0ED2-4EB4-8768-4A44A4F99B1B}" type="presOf" srcId="{2530209D-8A0F-406B-BB23-CC3EF73C0790}" destId="{D97306CE-7904-4AF9-9449-A5BD168EF8F7}" srcOrd="0" destOrd="0" presId="urn:microsoft.com/office/officeart/2005/8/layout/hierarchy2"/>
    <dgm:cxn modelId="{9F4E98CB-BF5A-4DBC-AB77-97A991691315}" srcId="{62E968A8-7526-41E9-BD9E-5C28D73948B5}" destId="{3E475B76-1E9D-478A-B012-B4319D203AA6}" srcOrd="0" destOrd="0" parTransId="{2530209D-8A0F-406B-BB23-CC3EF73C0790}" sibTransId="{E1EE30FA-D613-4955-9567-CF6E791CC0BB}"/>
    <dgm:cxn modelId="{B41836CD-048C-465B-A918-BCF458CF9461}" type="presOf" srcId="{D0C2186C-863A-4940-B03F-DBCEB066CB90}" destId="{0B10DAD6-5986-47CD-9ACA-148C0FF92DAC}" srcOrd="1" destOrd="0" presId="urn:microsoft.com/office/officeart/2005/8/layout/hierarchy2"/>
    <dgm:cxn modelId="{208902E7-AEC5-40B5-B006-90199A443000}" type="presOf" srcId="{D0C2186C-863A-4940-B03F-DBCEB066CB90}" destId="{759E4A18-046D-463C-9E31-4AD6AA4A9F4C}" srcOrd="0" destOrd="0" presId="urn:microsoft.com/office/officeart/2005/8/layout/hierarchy2"/>
    <dgm:cxn modelId="{3A2833F2-F8E9-42BF-AFE8-69B3C03B8C2B}" srcId="{62E968A8-7526-41E9-BD9E-5C28D73948B5}" destId="{F462B149-727F-4157-AFEA-DAB5289DA6EC}" srcOrd="1" destOrd="0" parTransId="{AF420E43-4CE1-4AD4-B1EC-EDDD4CA42CDD}" sibTransId="{AC03B65B-FB90-4FA6-A473-3111FD976FFA}"/>
    <dgm:cxn modelId="{9CDB1C21-C62B-425E-9902-FD9CD0E46EAB}" type="presParOf" srcId="{EEEFBC65-3DE7-4A81-922A-21E6F84539E0}" destId="{B0067C2B-6224-4FEF-9B67-9790A04935B6}" srcOrd="0" destOrd="0" presId="urn:microsoft.com/office/officeart/2005/8/layout/hierarchy2"/>
    <dgm:cxn modelId="{C31B62BB-4EBF-40D5-8A18-B6518D88A5AF}" type="presParOf" srcId="{B0067C2B-6224-4FEF-9B67-9790A04935B6}" destId="{AFE80DED-2E7A-48FB-ADEC-38AD75069244}" srcOrd="0" destOrd="0" presId="urn:microsoft.com/office/officeart/2005/8/layout/hierarchy2"/>
    <dgm:cxn modelId="{622B6594-F501-4B27-B2FC-898F3418B077}" type="presParOf" srcId="{B0067C2B-6224-4FEF-9B67-9790A04935B6}" destId="{B6C73365-D8CF-471D-B600-0A0F83354FB1}" srcOrd="1" destOrd="0" presId="urn:microsoft.com/office/officeart/2005/8/layout/hierarchy2"/>
    <dgm:cxn modelId="{2890FB5D-D09A-4071-8110-AB9BD971244B}" type="presParOf" srcId="{B6C73365-D8CF-471D-B600-0A0F83354FB1}" destId="{D97306CE-7904-4AF9-9449-A5BD168EF8F7}" srcOrd="0" destOrd="0" presId="urn:microsoft.com/office/officeart/2005/8/layout/hierarchy2"/>
    <dgm:cxn modelId="{FE9687C5-3343-4AA5-809F-84046CEDCB64}" type="presParOf" srcId="{D97306CE-7904-4AF9-9449-A5BD168EF8F7}" destId="{C48547E0-B21E-4DF9-A6C2-3A20EFE5374A}" srcOrd="0" destOrd="0" presId="urn:microsoft.com/office/officeart/2005/8/layout/hierarchy2"/>
    <dgm:cxn modelId="{4A5A3894-802D-4FA6-A8EE-29DFF4F71E80}" type="presParOf" srcId="{B6C73365-D8CF-471D-B600-0A0F83354FB1}" destId="{64388323-E746-4932-81CE-E116249FE7DD}" srcOrd="1" destOrd="0" presId="urn:microsoft.com/office/officeart/2005/8/layout/hierarchy2"/>
    <dgm:cxn modelId="{C9416E74-C63C-4FC3-A987-EA580B765C67}" type="presParOf" srcId="{64388323-E746-4932-81CE-E116249FE7DD}" destId="{76753E07-D1E3-4A37-B944-AB480B124D47}" srcOrd="0" destOrd="0" presId="urn:microsoft.com/office/officeart/2005/8/layout/hierarchy2"/>
    <dgm:cxn modelId="{D1CA8806-1A94-4DC9-8E7D-C49C09BEEF30}" type="presParOf" srcId="{64388323-E746-4932-81CE-E116249FE7DD}" destId="{2A633B30-608F-463F-A33F-F03215806ECB}" srcOrd="1" destOrd="0" presId="urn:microsoft.com/office/officeart/2005/8/layout/hierarchy2"/>
    <dgm:cxn modelId="{F21EE7A9-DF5B-48A1-9D34-595A88FF787F}" type="presParOf" srcId="{2A633B30-608F-463F-A33F-F03215806ECB}" destId="{05CACDED-16C4-45A4-8A7B-213246170E62}" srcOrd="0" destOrd="0" presId="urn:microsoft.com/office/officeart/2005/8/layout/hierarchy2"/>
    <dgm:cxn modelId="{394D02CE-D9E0-467B-88D5-D967F42C68EA}" type="presParOf" srcId="{05CACDED-16C4-45A4-8A7B-213246170E62}" destId="{4C8F9603-54EF-41A3-BB7B-7788FE4DF39B}" srcOrd="0" destOrd="0" presId="urn:microsoft.com/office/officeart/2005/8/layout/hierarchy2"/>
    <dgm:cxn modelId="{19599932-87AF-4608-8CFB-2629F9BE6AD4}" type="presParOf" srcId="{2A633B30-608F-463F-A33F-F03215806ECB}" destId="{7E1467C2-D4EC-410D-BF2E-D418797FB37A}" srcOrd="1" destOrd="0" presId="urn:microsoft.com/office/officeart/2005/8/layout/hierarchy2"/>
    <dgm:cxn modelId="{AC316385-5675-4944-B8F9-5BD6A11F792E}" type="presParOf" srcId="{7E1467C2-D4EC-410D-BF2E-D418797FB37A}" destId="{86293CBE-AB00-4F42-835D-69C8FC167719}" srcOrd="0" destOrd="0" presId="urn:microsoft.com/office/officeart/2005/8/layout/hierarchy2"/>
    <dgm:cxn modelId="{2CBE71B2-3BEB-41C0-8CF9-C99E0B9EED4C}" type="presParOf" srcId="{7E1467C2-D4EC-410D-BF2E-D418797FB37A}" destId="{749ECFFB-E4C8-471A-93CB-6D0FC07FC547}" srcOrd="1" destOrd="0" presId="urn:microsoft.com/office/officeart/2005/8/layout/hierarchy2"/>
    <dgm:cxn modelId="{8223758F-B05C-4E95-9400-3BD46F2C9108}" type="presParOf" srcId="{2A633B30-608F-463F-A33F-F03215806ECB}" destId="{759E4A18-046D-463C-9E31-4AD6AA4A9F4C}" srcOrd="2" destOrd="0" presId="urn:microsoft.com/office/officeart/2005/8/layout/hierarchy2"/>
    <dgm:cxn modelId="{54E41523-0D72-4C7C-9997-0F3E18F3B768}" type="presParOf" srcId="{759E4A18-046D-463C-9E31-4AD6AA4A9F4C}" destId="{0B10DAD6-5986-47CD-9ACA-148C0FF92DAC}" srcOrd="0" destOrd="0" presId="urn:microsoft.com/office/officeart/2005/8/layout/hierarchy2"/>
    <dgm:cxn modelId="{19ADC475-A3F1-47F0-9CE3-7276239F7BBE}" type="presParOf" srcId="{2A633B30-608F-463F-A33F-F03215806ECB}" destId="{B7039709-91B9-4B4A-BC34-F046ED190195}" srcOrd="3" destOrd="0" presId="urn:microsoft.com/office/officeart/2005/8/layout/hierarchy2"/>
    <dgm:cxn modelId="{1E409CFB-7745-4DCD-AD78-2487259EFB99}" type="presParOf" srcId="{B7039709-91B9-4B4A-BC34-F046ED190195}" destId="{9D77CF68-6EC1-4756-8145-A450BC4F5F35}" srcOrd="0" destOrd="0" presId="urn:microsoft.com/office/officeart/2005/8/layout/hierarchy2"/>
    <dgm:cxn modelId="{8EC1E969-3757-4092-A084-5598FB2D7E3E}" type="presParOf" srcId="{B7039709-91B9-4B4A-BC34-F046ED190195}" destId="{C02C4439-C1DE-45C9-A9E0-AB0B701E65CA}" srcOrd="1" destOrd="0" presId="urn:microsoft.com/office/officeart/2005/8/layout/hierarchy2"/>
    <dgm:cxn modelId="{875F080F-0A42-4F29-814E-D9C959CF190A}" type="presParOf" srcId="{B6C73365-D8CF-471D-B600-0A0F83354FB1}" destId="{448A54F2-EE3C-4599-B448-36877E028F3D}" srcOrd="2" destOrd="0" presId="urn:microsoft.com/office/officeart/2005/8/layout/hierarchy2"/>
    <dgm:cxn modelId="{A0E62E3E-E4C0-4B4D-964B-1D93D4F4C5FA}" type="presParOf" srcId="{448A54F2-EE3C-4599-B448-36877E028F3D}" destId="{F6526D08-F626-4EAB-A7E9-5941FD9A49BC}" srcOrd="0" destOrd="0" presId="urn:microsoft.com/office/officeart/2005/8/layout/hierarchy2"/>
    <dgm:cxn modelId="{0A9A2F5F-B7E2-4FD2-BD63-E60F443799E2}" type="presParOf" srcId="{B6C73365-D8CF-471D-B600-0A0F83354FB1}" destId="{DAA91875-BA05-49C1-BF3B-F49BD65B080E}" srcOrd="3" destOrd="0" presId="urn:microsoft.com/office/officeart/2005/8/layout/hierarchy2"/>
    <dgm:cxn modelId="{7F75B675-F952-47B7-81D5-FD5E35FCD1C3}" type="presParOf" srcId="{DAA91875-BA05-49C1-BF3B-F49BD65B080E}" destId="{EC377157-D1EE-4464-A0E0-42A0DC2E2ECB}" srcOrd="0" destOrd="0" presId="urn:microsoft.com/office/officeart/2005/8/layout/hierarchy2"/>
    <dgm:cxn modelId="{9F7195C2-DAEC-4B5D-820F-E163413EF02F}" type="presParOf" srcId="{DAA91875-BA05-49C1-BF3B-F49BD65B080E}" destId="{19E3D2A5-2565-40F0-AFCE-EB4D854BDDB9}" srcOrd="1" destOrd="0" presId="urn:microsoft.com/office/officeart/2005/8/layout/hierarchy2"/>
    <dgm:cxn modelId="{871C5B4D-A044-4506-A7DF-542AFA771A05}" type="presParOf" srcId="{19E3D2A5-2565-40F0-AFCE-EB4D854BDDB9}" destId="{FD7C3F91-4104-4F64-910D-13BADC2225F2}" srcOrd="0" destOrd="0" presId="urn:microsoft.com/office/officeart/2005/8/layout/hierarchy2"/>
    <dgm:cxn modelId="{A5391CB1-D45D-4CD2-95CD-7EAA483DB149}" type="presParOf" srcId="{FD7C3F91-4104-4F64-910D-13BADC2225F2}" destId="{DC0B2227-6BC7-496D-8C2E-C6FEC1EFC08A}" srcOrd="0" destOrd="0" presId="urn:microsoft.com/office/officeart/2005/8/layout/hierarchy2"/>
    <dgm:cxn modelId="{06A26BDC-306B-479F-88CF-83DE5B02B6F0}" type="presParOf" srcId="{19E3D2A5-2565-40F0-AFCE-EB4D854BDDB9}" destId="{FFEA6B22-E15D-46A4-8368-F55A21EE43F2}" srcOrd="1" destOrd="0" presId="urn:microsoft.com/office/officeart/2005/8/layout/hierarchy2"/>
    <dgm:cxn modelId="{32C76243-8823-4BDE-8D11-F3397BE43286}" type="presParOf" srcId="{FFEA6B22-E15D-46A4-8368-F55A21EE43F2}" destId="{BCD54004-85DC-4E02-98E8-2F47F6204200}" srcOrd="0" destOrd="0" presId="urn:microsoft.com/office/officeart/2005/8/layout/hierarchy2"/>
    <dgm:cxn modelId="{3E910635-D498-4B44-8447-3C52A0CA9E52}" type="presParOf" srcId="{FFEA6B22-E15D-46A4-8368-F55A21EE43F2}" destId="{737B8759-48CF-4489-8C09-E17F5A8036E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3A021-B4EF-4C14-83F0-7CAF2D7C4F88}">
      <dsp:nvSpPr>
        <dsp:cNvPr id="0" name=""/>
        <dsp:cNvSpPr/>
      </dsp:nvSpPr>
      <dsp:spPr>
        <a:xfrm>
          <a:off x="0" y="53864"/>
          <a:ext cx="10294937" cy="14718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ES" sz="3700" kern="1200" dirty="0"/>
            <a:t>1) Regularidad en los aportes (</a:t>
          </a:r>
          <a:r>
            <a:rPr lang="es-ES" sz="3700" kern="1200" dirty="0" err="1"/>
            <a:t>Dec</a:t>
          </a:r>
          <a:r>
            <a:rPr lang="es-ES" sz="3700" kern="1200" dirty="0"/>
            <a:t>. 460/99)</a:t>
          </a:r>
          <a:endParaRPr lang="es-AR" sz="3700" kern="1200" dirty="0"/>
        </a:p>
      </dsp:txBody>
      <dsp:txXfrm>
        <a:off x="71850" y="125714"/>
        <a:ext cx="10151237" cy="1328160"/>
      </dsp:txXfrm>
    </dsp:sp>
    <dsp:sp modelId="{C3C2FCA2-5D57-4EF0-BAF8-17A6450FC8BB}">
      <dsp:nvSpPr>
        <dsp:cNvPr id="0" name=""/>
        <dsp:cNvSpPr/>
      </dsp:nvSpPr>
      <dsp:spPr>
        <a:xfrm>
          <a:off x="0" y="1525724"/>
          <a:ext cx="10294937"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86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s-ES" sz="2900" kern="1200" dirty="0"/>
            <a:t>Fecha de solicitud (Anses) / fecha contingencia (jurisprudencia). </a:t>
          </a:r>
          <a:endParaRPr lang="es-AR" sz="2900" kern="1200" dirty="0"/>
        </a:p>
      </dsp:txBody>
      <dsp:txXfrm>
        <a:off x="0" y="1525724"/>
        <a:ext cx="10294937" cy="919080"/>
      </dsp:txXfrm>
    </dsp:sp>
    <dsp:sp modelId="{B4709671-5A63-48A6-8098-94BEA6D4E681}">
      <dsp:nvSpPr>
        <dsp:cNvPr id="0" name=""/>
        <dsp:cNvSpPr/>
      </dsp:nvSpPr>
      <dsp:spPr>
        <a:xfrm>
          <a:off x="0" y="2444804"/>
          <a:ext cx="10294937" cy="14718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ES" sz="3700" kern="1200" dirty="0"/>
            <a:t>2) Incapacidad 66% o +</a:t>
          </a:r>
          <a:endParaRPr lang="es-AR" sz="3700" kern="1200" dirty="0"/>
        </a:p>
      </dsp:txBody>
      <dsp:txXfrm>
        <a:off x="71850" y="2516654"/>
        <a:ext cx="10151237" cy="1328160"/>
      </dsp:txXfrm>
    </dsp:sp>
    <dsp:sp modelId="{A964E528-47F0-438E-B1BE-16C8C3DC626E}">
      <dsp:nvSpPr>
        <dsp:cNvPr id="0" name=""/>
        <dsp:cNvSpPr/>
      </dsp:nvSpPr>
      <dsp:spPr>
        <a:xfrm>
          <a:off x="0" y="3916664"/>
          <a:ext cx="10294937"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86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s-ES" sz="2900" kern="1200" dirty="0"/>
            <a:t>Procedimiento ante la Comisión Médica.</a:t>
          </a:r>
          <a:endParaRPr lang="es-AR" sz="2900" kern="1200" dirty="0"/>
        </a:p>
      </dsp:txBody>
      <dsp:txXfrm>
        <a:off x="0" y="3916664"/>
        <a:ext cx="10294937" cy="612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80DED-2E7A-48FB-ADEC-38AD75069244}">
      <dsp:nvSpPr>
        <dsp:cNvPr id="0" name=""/>
        <dsp:cNvSpPr/>
      </dsp:nvSpPr>
      <dsp:spPr>
        <a:xfrm>
          <a:off x="4530" y="1699076"/>
          <a:ext cx="2274279" cy="113713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Decreto 460/99</a:t>
          </a:r>
          <a:endParaRPr lang="es-AR" sz="2000" kern="1200" dirty="0"/>
        </a:p>
      </dsp:txBody>
      <dsp:txXfrm>
        <a:off x="37836" y="1732382"/>
        <a:ext cx="2207667" cy="1070527"/>
      </dsp:txXfrm>
    </dsp:sp>
    <dsp:sp modelId="{D97306CE-7904-4AF9-9449-A5BD168EF8F7}">
      <dsp:nvSpPr>
        <dsp:cNvPr id="0" name=""/>
        <dsp:cNvSpPr/>
      </dsp:nvSpPr>
      <dsp:spPr>
        <a:xfrm rot="18770822">
          <a:off x="2064802" y="1750887"/>
          <a:ext cx="1337726" cy="52734"/>
        </a:xfrm>
        <a:custGeom>
          <a:avLst/>
          <a:gdLst/>
          <a:ahLst/>
          <a:cxnLst/>
          <a:rect l="0" t="0" r="0" b="0"/>
          <a:pathLst>
            <a:path>
              <a:moveTo>
                <a:pt x="0" y="26367"/>
              </a:moveTo>
              <a:lnTo>
                <a:pt x="1337726" y="263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700222" y="1743811"/>
        <a:ext cx="66886" cy="66886"/>
      </dsp:txXfrm>
    </dsp:sp>
    <dsp:sp modelId="{76753E07-D1E3-4A37-B944-AB480B124D47}">
      <dsp:nvSpPr>
        <dsp:cNvPr id="0" name=""/>
        <dsp:cNvSpPr/>
      </dsp:nvSpPr>
      <dsp:spPr>
        <a:xfrm>
          <a:off x="3188521" y="718293"/>
          <a:ext cx="2274279" cy="113713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Aportante Regular</a:t>
          </a:r>
          <a:endParaRPr lang="es-AR" sz="2000" kern="1200" dirty="0"/>
        </a:p>
      </dsp:txBody>
      <dsp:txXfrm>
        <a:off x="3221827" y="751599"/>
        <a:ext cx="2207667" cy="1070527"/>
      </dsp:txXfrm>
    </dsp:sp>
    <dsp:sp modelId="{05CACDED-16C4-45A4-8A7B-213246170E62}">
      <dsp:nvSpPr>
        <dsp:cNvPr id="0" name=""/>
        <dsp:cNvSpPr/>
      </dsp:nvSpPr>
      <dsp:spPr>
        <a:xfrm rot="19457599">
          <a:off x="5357500" y="933568"/>
          <a:ext cx="1120313" cy="52734"/>
        </a:xfrm>
        <a:custGeom>
          <a:avLst/>
          <a:gdLst/>
          <a:ahLst/>
          <a:cxnLst/>
          <a:rect l="0" t="0" r="0" b="0"/>
          <a:pathLst>
            <a:path>
              <a:moveTo>
                <a:pt x="0" y="26367"/>
              </a:moveTo>
              <a:lnTo>
                <a:pt x="1120313" y="2636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5889649" y="931927"/>
        <a:ext cx="56015" cy="56015"/>
      </dsp:txXfrm>
    </dsp:sp>
    <dsp:sp modelId="{86293CBE-AB00-4F42-835D-69C8FC167719}">
      <dsp:nvSpPr>
        <dsp:cNvPr id="0" name=""/>
        <dsp:cNvSpPr/>
      </dsp:nvSpPr>
      <dsp:spPr>
        <a:xfrm>
          <a:off x="6372513" y="64437"/>
          <a:ext cx="2274279" cy="113713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Requisitos p/jubilación 30 años</a:t>
          </a:r>
          <a:endParaRPr lang="es-AR" sz="2000" kern="1200" dirty="0"/>
        </a:p>
      </dsp:txBody>
      <dsp:txXfrm>
        <a:off x="6405819" y="97743"/>
        <a:ext cx="2207667" cy="1070527"/>
      </dsp:txXfrm>
    </dsp:sp>
    <dsp:sp modelId="{759E4A18-046D-463C-9E31-4AD6AA4A9F4C}">
      <dsp:nvSpPr>
        <dsp:cNvPr id="0" name=""/>
        <dsp:cNvSpPr/>
      </dsp:nvSpPr>
      <dsp:spPr>
        <a:xfrm rot="2142401">
          <a:off x="5357500" y="1587423"/>
          <a:ext cx="1120313" cy="52734"/>
        </a:xfrm>
        <a:custGeom>
          <a:avLst/>
          <a:gdLst/>
          <a:ahLst/>
          <a:cxnLst/>
          <a:rect l="0" t="0" r="0" b="0"/>
          <a:pathLst>
            <a:path>
              <a:moveTo>
                <a:pt x="0" y="26367"/>
              </a:moveTo>
              <a:lnTo>
                <a:pt x="1120313" y="2636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5889649" y="1585782"/>
        <a:ext cx="56015" cy="56015"/>
      </dsp:txXfrm>
    </dsp:sp>
    <dsp:sp modelId="{9D77CF68-6EC1-4756-8145-A450BC4F5F35}">
      <dsp:nvSpPr>
        <dsp:cNvPr id="0" name=""/>
        <dsp:cNvSpPr/>
      </dsp:nvSpPr>
      <dsp:spPr>
        <a:xfrm>
          <a:off x="6372513" y="1372148"/>
          <a:ext cx="2274279" cy="113713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30/36 meses de la solicitud o contingencia. </a:t>
          </a:r>
          <a:endParaRPr lang="es-AR" sz="2000" kern="1200" dirty="0"/>
        </a:p>
      </dsp:txBody>
      <dsp:txXfrm>
        <a:off x="6405819" y="1405454"/>
        <a:ext cx="2207667" cy="1070527"/>
      </dsp:txXfrm>
    </dsp:sp>
    <dsp:sp modelId="{448A54F2-EE3C-4599-B448-36877E028F3D}">
      <dsp:nvSpPr>
        <dsp:cNvPr id="0" name=""/>
        <dsp:cNvSpPr/>
      </dsp:nvSpPr>
      <dsp:spPr>
        <a:xfrm rot="2829178">
          <a:off x="2064802" y="2731670"/>
          <a:ext cx="1337726" cy="52734"/>
        </a:xfrm>
        <a:custGeom>
          <a:avLst/>
          <a:gdLst/>
          <a:ahLst/>
          <a:cxnLst/>
          <a:rect l="0" t="0" r="0" b="0"/>
          <a:pathLst>
            <a:path>
              <a:moveTo>
                <a:pt x="0" y="26367"/>
              </a:moveTo>
              <a:lnTo>
                <a:pt x="1337726" y="263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700222" y="2724594"/>
        <a:ext cx="66886" cy="66886"/>
      </dsp:txXfrm>
    </dsp:sp>
    <dsp:sp modelId="{EC377157-D1EE-4464-A0E0-42A0DC2E2ECB}">
      <dsp:nvSpPr>
        <dsp:cNvPr id="0" name=""/>
        <dsp:cNvSpPr/>
      </dsp:nvSpPr>
      <dsp:spPr>
        <a:xfrm>
          <a:off x="3188521" y="2679859"/>
          <a:ext cx="2274279" cy="113713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Aportante irregular</a:t>
          </a:r>
          <a:endParaRPr lang="es-AR" sz="2000" kern="1200" dirty="0"/>
        </a:p>
      </dsp:txBody>
      <dsp:txXfrm>
        <a:off x="3221827" y="2713165"/>
        <a:ext cx="2207667" cy="1070527"/>
      </dsp:txXfrm>
    </dsp:sp>
    <dsp:sp modelId="{FD7C3F91-4104-4F64-910D-13BADC2225F2}">
      <dsp:nvSpPr>
        <dsp:cNvPr id="0" name=""/>
        <dsp:cNvSpPr/>
      </dsp:nvSpPr>
      <dsp:spPr>
        <a:xfrm>
          <a:off x="5462801" y="3222062"/>
          <a:ext cx="909711" cy="52734"/>
        </a:xfrm>
        <a:custGeom>
          <a:avLst/>
          <a:gdLst/>
          <a:ahLst/>
          <a:cxnLst/>
          <a:rect l="0" t="0" r="0" b="0"/>
          <a:pathLst>
            <a:path>
              <a:moveTo>
                <a:pt x="0" y="26367"/>
              </a:moveTo>
              <a:lnTo>
                <a:pt x="909711" y="2636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5894914" y="3225686"/>
        <a:ext cx="45485" cy="45485"/>
      </dsp:txXfrm>
    </dsp:sp>
    <dsp:sp modelId="{BCD54004-85DC-4E02-98E8-2F47F6204200}">
      <dsp:nvSpPr>
        <dsp:cNvPr id="0" name=""/>
        <dsp:cNvSpPr/>
      </dsp:nvSpPr>
      <dsp:spPr>
        <a:xfrm>
          <a:off x="6372513" y="2679859"/>
          <a:ext cx="2274279" cy="113713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ES" sz="2000" kern="1200" dirty="0"/>
            <a:t>18/36 meses</a:t>
          </a:r>
        </a:p>
        <a:p>
          <a:pPr marL="0" lvl="0" indent="0" algn="ctr" defTabSz="889000">
            <a:lnSpc>
              <a:spcPct val="90000"/>
            </a:lnSpc>
            <a:spcBef>
              <a:spcPct val="0"/>
            </a:spcBef>
            <a:spcAft>
              <a:spcPct val="35000"/>
            </a:spcAft>
            <a:buFont typeface="Arial" panose="020B0604020202020204" pitchFamily="34" charset="0"/>
            <a:buNone/>
          </a:pPr>
          <a:r>
            <a:rPr lang="es-ES" sz="2000" kern="1200" dirty="0"/>
            <a:t>1/5 años con 15 años de aportes.</a:t>
          </a:r>
          <a:endParaRPr lang="es-AR" sz="2000" kern="1200" dirty="0"/>
        </a:p>
      </dsp:txBody>
      <dsp:txXfrm>
        <a:off x="6405819" y="2713165"/>
        <a:ext cx="2207667" cy="10705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03ACF-AF5F-4D3A-A8B3-7ECACA368758}" type="datetimeFigureOut">
              <a:rPr lang="es-AR" smtClean="0"/>
              <a:t>28/04/2022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7446E-D4F9-4619-AFA3-7FA3F46F8062}" type="slidenum">
              <a:rPr lang="es-AR" smtClean="0"/>
              <a:t>‹Nº›</a:t>
            </a:fld>
            <a:endParaRPr lang="es-AR"/>
          </a:p>
        </p:txBody>
      </p:sp>
    </p:spTree>
    <p:extLst>
      <p:ext uri="{BB962C8B-B14F-4D97-AF65-F5344CB8AC3E}">
        <p14:creationId xmlns:p14="http://schemas.microsoft.com/office/powerpoint/2010/main" val="315974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2</a:t>
            </a:fld>
            <a:endParaRPr lang="es-ES" dirty="0"/>
          </a:p>
        </p:txBody>
      </p:sp>
    </p:spTree>
    <p:extLst>
      <p:ext uri="{BB962C8B-B14F-4D97-AF65-F5344CB8AC3E}">
        <p14:creationId xmlns:p14="http://schemas.microsoft.com/office/powerpoint/2010/main" val="128727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301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4501210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90899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453246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305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70735797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92151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7851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2777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0578ACC-22D6-47C1-A373-4FD133E34F3C}"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0643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9207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714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86328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4/28/2022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4099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331444B-B92B-4E27-8C94-BB93EAF5CB18}"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7841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3EFA5E-FA76-400D-B3DC-F0BA90E6D107}"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4601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4/28/2022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6546735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orreoargentino.com.a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ayuda@srt.gob.a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cfsalta.demanda@pjn.gov.a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7244FF4-71C1-4303-AF25-2164B6C56C1B}"/>
              </a:ext>
            </a:extLst>
          </p:cNvPr>
          <p:cNvSpPr>
            <a:spLocks noGrp="1"/>
          </p:cNvSpPr>
          <p:nvPr>
            <p:ph type="title"/>
          </p:nvPr>
        </p:nvSpPr>
        <p:spPr>
          <a:xfrm>
            <a:off x="1331842" y="371723"/>
            <a:ext cx="9412357" cy="45719"/>
          </a:xfrm>
        </p:spPr>
        <p:txBody>
          <a:bodyPr>
            <a:normAutofit fontScale="90000"/>
          </a:bodyPr>
          <a:lstStyle/>
          <a:p>
            <a:endParaRPr lang="es-AR" dirty="0"/>
          </a:p>
        </p:txBody>
      </p:sp>
      <p:pic>
        <p:nvPicPr>
          <p:cNvPr id="4" name="Marcador de contenido 3">
            <a:extLst>
              <a:ext uri="{FF2B5EF4-FFF2-40B4-BE49-F238E27FC236}">
                <a16:creationId xmlns:a16="http://schemas.microsoft.com/office/drawing/2014/main" id="{A9BBE7D7-4F2A-4A48-A1E6-FB736024E6EE}"/>
              </a:ext>
            </a:extLst>
          </p:cNvPr>
          <p:cNvPicPr>
            <a:picLocks noGrp="1" noChangeAspect="1"/>
          </p:cNvPicPr>
          <p:nvPr>
            <p:ph idx="1"/>
          </p:nvPr>
        </p:nvPicPr>
        <p:blipFill rotWithShape="1">
          <a:blip r:embed="rId2"/>
          <a:stretch/>
        </p:blipFill>
        <p:spPr>
          <a:xfrm>
            <a:off x="636104" y="0"/>
            <a:ext cx="10774017" cy="6718852"/>
          </a:xfrm>
          <a:prstGeom prst="rect">
            <a:avLst/>
          </a:prstGeom>
        </p:spPr>
      </p:pic>
    </p:spTree>
    <p:extLst>
      <p:ext uri="{BB962C8B-B14F-4D97-AF65-F5344CB8AC3E}">
        <p14:creationId xmlns:p14="http://schemas.microsoft.com/office/powerpoint/2010/main" val="312899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9879"/>
            <a:ext cx="12096466" cy="7140416"/>
          </a:xfrm>
          <a:prstGeom prst="rect">
            <a:avLst/>
          </a:prstGeom>
        </p:spPr>
        <p:txBody>
          <a:bodyPr wrap="square">
            <a:spAutoFit/>
          </a:bodyPr>
          <a:lstStyle/>
          <a:p>
            <a:endParaRPr lang="es-ES" sz="2000" dirty="0">
              <a:latin typeface="Times New Roman" pitchFamily="18" charset="0"/>
              <a:cs typeface="Times New Roman" pitchFamily="18" charset="0"/>
            </a:endParaRPr>
          </a:p>
          <a:p>
            <a:r>
              <a:rPr lang="es-ES" sz="2000" dirty="0">
                <a:latin typeface="Times New Roman" pitchFamily="18" charset="0"/>
                <a:cs typeface="Times New Roman" pitchFamily="18" charset="0"/>
              </a:rPr>
              <a:t>En el supuesto de considerar verificados en el afiliado dichos requisitos por parte de la comisión médica, el trabajador tendrá derecho al retiro transitorio por invalidez a partir de la fecha en que se declare la incapacidad. En este caso el </a:t>
            </a:r>
            <a:r>
              <a:rPr lang="es-ES" sz="2000" b="1" dirty="0">
                <a:latin typeface="Times New Roman" pitchFamily="18" charset="0"/>
                <a:cs typeface="Times New Roman" pitchFamily="18" charset="0"/>
              </a:rPr>
              <a:t>dictamen deberá indicar el tratamiento de rehabilitación</a:t>
            </a:r>
            <a:r>
              <a:rPr lang="es-ES" sz="2000" dirty="0">
                <a:latin typeface="Times New Roman" pitchFamily="18" charset="0"/>
                <a:cs typeface="Times New Roman" pitchFamily="18" charset="0"/>
              </a:rPr>
              <a:t> psicofísica y de recapacitación laboral que deberá seguir el afiliado. Dichos tratamientos serán gratuitos para el afiliado y si éste se negare a cumplirlos en forma regular percibirá el setenta por ciento (70 %) del haber de este retiro.</a:t>
            </a:r>
          </a:p>
          <a:p>
            <a:endParaRPr lang="es-ES" sz="2000" dirty="0">
              <a:latin typeface="Times New Roman" pitchFamily="18" charset="0"/>
              <a:cs typeface="Times New Roman" pitchFamily="18" charset="0"/>
            </a:endParaRPr>
          </a:p>
          <a:p>
            <a:r>
              <a:rPr lang="es-ES" sz="2000" dirty="0">
                <a:latin typeface="Times New Roman" pitchFamily="18" charset="0"/>
                <a:cs typeface="Times New Roman" pitchFamily="18" charset="0"/>
              </a:rPr>
              <a:t>En caso de existir tratamientos médicos curativos de probada eficacia para la curación de la o las afecciones invalidantes del afiliado, la comisión médica los prescribirá.</a:t>
            </a:r>
          </a:p>
          <a:p>
            <a:endParaRPr lang="es-ES" sz="2000" dirty="0">
              <a:latin typeface="Times New Roman" pitchFamily="18" charset="0"/>
              <a:cs typeface="Times New Roman" pitchFamily="18" charset="0"/>
            </a:endParaRPr>
          </a:p>
          <a:p>
            <a:r>
              <a:rPr lang="es-ES" sz="2000" dirty="0">
                <a:latin typeface="Times New Roman" pitchFamily="18" charset="0"/>
                <a:cs typeface="Times New Roman" pitchFamily="18" charset="0"/>
              </a:rPr>
              <a:t>Si el afiliado se negare a someterse a ellos o no los concluyera sin causa justificada, será suspendido en la percepción del retiro transitorio por invalidez. Estos tratamientos también serán gratuitos para el afiliado.</a:t>
            </a:r>
          </a:p>
          <a:p>
            <a:endParaRPr lang="es-ES" sz="2000" dirty="0">
              <a:latin typeface="Times New Roman" pitchFamily="18" charset="0"/>
              <a:cs typeface="Times New Roman" pitchFamily="18" charset="0"/>
            </a:endParaRPr>
          </a:p>
          <a:p>
            <a:r>
              <a:rPr lang="es-ES" sz="2000" b="1" dirty="0">
                <a:latin typeface="Times New Roman" pitchFamily="18" charset="0"/>
                <a:cs typeface="Times New Roman" pitchFamily="18" charset="0"/>
              </a:rPr>
              <a:t>Si la comisión médica no emitiera dictamen en el plazo estipulado, el afiliado tendrá derecho al retiro transitorio por invalidez hasta tanto se pronuncie la comisión médica</a:t>
            </a:r>
            <a:r>
              <a:rPr lang="es-ES" sz="2000" dirty="0">
                <a:latin typeface="Times New Roman" pitchFamily="18" charset="0"/>
                <a:cs typeface="Times New Roman" pitchFamily="18" charset="0"/>
              </a:rPr>
              <a:t>.  </a:t>
            </a:r>
            <a:r>
              <a:rPr lang="es-ES" sz="2000" b="1" u="sng" dirty="0">
                <a:latin typeface="Times New Roman" pitchFamily="18" charset="0"/>
                <a:cs typeface="Times New Roman" pitchFamily="18" charset="0"/>
              </a:rPr>
              <a:t>10 días para emitir dictamen</a:t>
            </a:r>
          </a:p>
          <a:p>
            <a:endParaRPr lang="es-ES" sz="2000" b="1" u="sng" dirty="0">
              <a:latin typeface="Times New Roman" pitchFamily="18" charset="0"/>
              <a:cs typeface="Times New Roman" pitchFamily="18" charset="0"/>
            </a:endParaRPr>
          </a:p>
          <a:p>
            <a:r>
              <a:rPr lang="es-ES" sz="2000" dirty="0">
                <a:latin typeface="Times New Roman" pitchFamily="18" charset="0"/>
                <a:cs typeface="Times New Roman" pitchFamily="18" charset="0"/>
              </a:rPr>
              <a:t>El afiliado y la ANSES, podrán designar un mediador para estar presentes y participar durante los actos que realice la comisión médica para evaluar la incapacidad del afiliado. Los honorarios que los mismos irroguen serán a cargo de los proponentes. Estos profesionales tendrán derecho a ser oídos por la comisión médica, presentar los estudios diagnósticos realizados a su costa y una síntesis de sus dichos será volcada en las actas que se labren, las que deberán ser suscriptas por ellos, haciéndose responsables de sus dichos y opiniones, pero no podrán plantear incidencias en la tramitación del expediente.</a:t>
            </a:r>
          </a:p>
          <a:p>
            <a:r>
              <a:rPr lang="es-ES" sz="2000" b="1" dirty="0">
                <a:latin typeface="Times New Roman" pitchFamily="18" charset="0"/>
                <a:cs typeface="Times New Roman" pitchFamily="18" charset="0"/>
              </a:rPr>
              <a:t>La comisión médica informará toda actuación realizada a la ANSES.</a:t>
            </a:r>
            <a:endParaRPr lang="es-AR"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31033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8364" y="313900"/>
            <a:ext cx="11737075" cy="5324535"/>
          </a:xfrm>
          <a:prstGeom prst="rect">
            <a:avLst/>
          </a:prstGeom>
        </p:spPr>
        <p:txBody>
          <a:bodyPr wrap="square">
            <a:spAutoFit/>
          </a:bodyPr>
          <a:lstStyle/>
          <a:p>
            <a:pPr algn="just"/>
            <a:r>
              <a:rPr lang="es-ES" sz="2000" dirty="0">
                <a:latin typeface="Times New Roman" pitchFamily="18" charset="0"/>
                <a:cs typeface="Times New Roman" pitchFamily="18" charset="0"/>
              </a:rPr>
              <a:t>Los estudios complementarios serán gratuitos para el afiliado y a cargo de la comisión médica, al igual que los de traslado del afiliado para practicarse los estudios complementarios y asistir a las citaciones de la comisión médica, cuando estuviera imposibilitado de movilizarse por sus propios medios. Estos gastos se financiarán conforme a los estipulados en el artículo 51. El afiliado podrá realizar los estudios solicitados y los que considere pertinentes para aportar a la comisión médica con los profesionales que él designe, pero a su costa. Ello no lo releva de la obligación de practicárselos conforme las indicaciones de la comisión médica.</a:t>
            </a:r>
          </a:p>
          <a:p>
            <a:pPr algn="just"/>
            <a:endParaRPr lang="es-ES" sz="2000" dirty="0">
              <a:latin typeface="Times New Roman" pitchFamily="18" charset="0"/>
              <a:cs typeface="Times New Roman" pitchFamily="18" charset="0"/>
            </a:endParaRPr>
          </a:p>
          <a:p>
            <a:pPr algn="just"/>
            <a:r>
              <a:rPr lang="es-ES" sz="2000" dirty="0">
                <a:latin typeface="Times New Roman" pitchFamily="18" charset="0"/>
                <a:cs typeface="Times New Roman" pitchFamily="18" charset="0"/>
              </a:rPr>
              <a:t>Si el afiliado no concurriera ante la comisión médica a la segunda revisación o lo hiciere sin los estudios complementarios solicitados por la misma, se reservarán las actuaciones hasta que se presente nuevamente con dichos estudios, en cuyo caso se le fijará nueva fecha de revisación dentro de los diez (10) días corridos siguientes.</a:t>
            </a:r>
          </a:p>
          <a:p>
            <a:pPr algn="just"/>
            <a:endParaRPr lang="es-ES" sz="2000" dirty="0">
              <a:latin typeface="Times New Roman" pitchFamily="18" charset="0"/>
              <a:cs typeface="Times New Roman" pitchFamily="18" charset="0"/>
            </a:endParaRPr>
          </a:p>
          <a:p>
            <a:pPr algn="just"/>
            <a:r>
              <a:rPr lang="es-ES" sz="2000" dirty="0">
                <a:latin typeface="Times New Roman" pitchFamily="18" charset="0"/>
                <a:cs typeface="Times New Roman" pitchFamily="18" charset="0"/>
              </a:rPr>
              <a:t>Si el afiliado concurriera ante la comisión médica con los estudios complementarios solicitados, la comisión médica, </a:t>
            </a:r>
            <a:r>
              <a:rPr lang="es-ES" sz="2000" b="1" dirty="0">
                <a:latin typeface="Times New Roman" pitchFamily="18" charset="0"/>
                <a:cs typeface="Times New Roman" pitchFamily="18" charset="0"/>
              </a:rPr>
              <a:t>dentro de los diez (10) días siguiente</a:t>
            </a:r>
            <a:r>
              <a:rPr lang="es-ES" sz="2000" dirty="0">
                <a:latin typeface="Times New Roman" pitchFamily="18" charset="0"/>
                <a:cs typeface="Times New Roman" pitchFamily="18" charset="0"/>
              </a:rPr>
              <a:t>s, deberá emitir dictamen considerando verificados o no los requisitos establecidos en el inciso a) del artículo 48, conforme a las normas a que se refiere el artículo 52. Este dictamen deberá ser notificado fehacientemente dentro de los </a:t>
            </a:r>
            <a:r>
              <a:rPr lang="es-ES" sz="2000" b="1" dirty="0">
                <a:latin typeface="Times New Roman" pitchFamily="18" charset="0"/>
                <a:cs typeface="Times New Roman" pitchFamily="18" charset="0"/>
              </a:rPr>
              <a:t>tres (3) días corridos</a:t>
            </a:r>
            <a:r>
              <a:rPr lang="es-ES" sz="2000" dirty="0">
                <a:latin typeface="Times New Roman" pitchFamily="18" charset="0"/>
                <a:cs typeface="Times New Roman" pitchFamily="18" charset="0"/>
              </a:rPr>
              <a:t> al afiliado, y a  La ANSES en los casos del artículo 91 in fine.</a:t>
            </a:r>
          </a:p>
        </p:txBody>
      </p:sp>
    </p:spTree>
    <p:extLst>
      <p:ext uri="{BB962C8B-B14F-4D97-AF65-F5344CB8AC3E}">
        <p14:creationId xmlns:p14="http://schemas.microsoft.com/office/powerpoint/2010/main" val="65251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6130" y="389932"/>
            <a:ext cx="10986447" cy="4278094"/>
          </a:xfrm>
          <a:prstGeom prst="rect">
            <a:avLst/>
          </a:prstGeom>
        </p:spPr>
        <p:txBody>
          <a:bodyPr wrap="square">
            <a:spAutoFit/>
          </a:bodyPr>
          <a:lstStyle/>
          <a:p>
            <a:pPr algn="ctr"/>
            <a:r>
              <a:rPr lang="es-ES" sz="2800" b="1" u="sng" dirty="0">
                <a:latin typeface="Times New Roman" pitchFamily="18" charset="0"/>
                <a:cs typeface="Times New Roman" pitchFamily="18" charset="0"/>
              </a:rPr>
              <a:t>49 . 3. Actuación ante la Comisión Médica Central.</a:t>
            </a:r>
          </a:p>
          <a:p>
            <a:pPr algn="just"/>
            <a:endParaRPr lang="es-ES" sz="2800" dirty="0">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Los dictámenes que emitan las comisiones médicas serán recurribles ante una comisión médica central por: a) El afiliado; b) la AFJP c) La </a:t>
            </a:r>
            <a:r>
              <a:rPr lang="es-ES" sz="2400" dirty="0" err="1">
                <a:latin typeface="Times New Roman" pitchFamily="18" charset="0"/>
                <a:cs typeface="Times New Roman" pitchFamily="18" charset="0"/>
              </a:rPr>
              <a:t>cía</a:t>
            </a:r>
            <a:r>
              <a:rPr lang="es-ES" sz="2400" dirty="0">
                <a:latin typeface="Times New Roman" pitchFamily="18" charset="0"/>
                <a:cs typeface="Times New Roman" pitchFamily="18" charset="0"/>
              </a:rPr>
              <a:t> de Seguros y d) la ANSES. Bastará para ello con hacer una presentación, dentro de los cinco (5) días de notificado el dictamen, consignando que se apela la resolución notificada.</a:t>
            </a:r>
          </a:p>
          <a:p>
            <a:pPr algn="just"/>
            <a:endParaRPr lang="es-ES" sz="2400" dirty="0">
              <a:latin typeface="Times New Roman" pitchFamily="18" charset="0"/>
              <a:cs typeface="Times New Roman" pitchFamily="18" charset="0"/>
            </a:endParaRPr>
          </a:p>
          <a:p>
            <a:pPr algn="just"/>
            <a:r>
              <a:rPr lang="es-ES" sz="2400" dirty="0">
                <a:latin typeface="Times New Roman" pitchFamily="18" charset="0"/>
                <a:cs typeface="Times New Roman" pitchFamily="18" charset="0"/>
              </a:rPr>
              <a:t>En cuanto a las modalidades y plazos para la actuación en esta instancia, rige íntegramente lo dispuesto en el procedimiento establecido para las comisiones médicas, fijándose un plazo de 48 horas desde la finalización del plazo de apelación para que la comisión médica remita las actuaciones a la comisión médica central. </a:t>
            </a:r>
          </a:p>
        </p:txBody>
      </p:sp>
    </p:spTree>
    <p:extLst>
      <p:ext uri="{BB962C8B-B14F-4D97-AF65-F5344CB8AC3E}">
        <p14:creationId xmlns:p14="http://schemas.microsoft.com/office/powerpoint/2010/main" val="310815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6256" y="0"/>
            <a:ext cx="11873344" cy="5878532"/>
          </a:xfrm>
          <a:prstGeom prst="rect">
            <a:avLst/>
          </a:prstGeom>
        </p:spPr>
        <p:txBody>
          <a:bodyPr wrap="square">
            <a:spAutoFit/>
          </a:bodyPr>
          <a:lstStyle/>
          <a:p>
            <a:pPr algn="ctr"/>
            <a:r>
              <a:rPr lang="es-ES" sz="2800" b="1" u="sng" dirty="0">
                <a:latin typeface="Times New Roman" pitchFamily="18" charset="0"/>
                <a:cs typeface="Times New Roman" pitchFamily="18" charset="0"/>
              </a:rPr>
              <a:t>49. 4.- Procedimiento ante la Cámara Nacional de Seguridad Social</a:t>
            </a:r>
          </a:p>
          <a:p>
            <a:pPr algn="ctr"/>
            <a:endParaRPr lang="es-ES" sz="2800" b="1" u="sng" dirty="0">
              <a:latin typeface="Times New Roman" pitchFamily="18" charset="0"/>
              <a:cs typeface="Times New Roman" pitchFamily="18" charset="0"/>
            </a:endParaRPr>
          </a:p>
          <a:p>
            <a:pPr algn="just"/>
            <a:r>
              <a:rPr lang="es-ES" sz="2000" dirty="0">
                <a:latin typeface="Times New Roman" pitchFamily="18" charset="0"/>
                <a:cs typeface="Times New Roman" pitchFamily="18" charset="0"/>
              </a:rPr>
              <a:t>Las resoluciones de la Comisión Médica Central </a:t>
            </a:r>
            <a:r>
              <a:rPr lang="es-ES" sz="2000" b="1" dirty="0">
                <a:latin typeface="Times New Roman" pitchFamily="18" charset="0"/>
                <a:cs typeface="Times New Roman" pitchFamily="18" charset="0"/>
              </a:rPr>
              <a:t>serán recurribles por ante la Cámara Nacional de Seguridad Social</a:t>
            </a:r>
            <a:r>
              <a:rPr lang="es-ES" sz="2000" dirty="0">
                <a:latin typeface="Times New Roman" pitchFamily="18" charset="0"/>
                <a:cs typeface="Times New Roman" pitchFamily="18" charset="0"/>
              </a:rPr>
              <a:t> por las personas indicadas en el punto 3 del presente artículo y con las modalidades en él establecidas.</a:t>
            </a:r>
          </a:p>
          <a:p>
            <a:pPr algn="just"/>
            <a:r>
              <a:rPr lang="es-ES" sz="2000" dirty="0">
                <a:latin typeface="Times New Roman" pitchFamily="18" charset="0"/>
                <a:cs typeface="Times New Roman" pitchFamily="18" charset="0"/>
              </a:rPr>
              <a:t>La comisión médica central </a:t>
            </a:r>
            <a:r>
              <a:rPr lang="es-ES" sz="2000" b="1" dirty="0">
                <a:latin typeface="Times New Roman" pitchFamily="18" charset="0"/>
                <a:cs typeface="Times New Roman" pitchFamily="18" charset="0"/>
              </a:rPr>
              <a:t>elevará las actuaciones a la Cámara dentro de las 48 horas </a:t>
            </a:r>
            <a:r>
              <a:rPr lang="es-ES" sz="2000" dirty="0">
                <a:latin typeface="Times New Roman" pitchFamily="18" charset="0"/>
                <a:cs typeface="Times New Roman" pitchFamily="18" charset="0"/>
              </a:rPr>
              <a:t>de concluido el plazo para interponer la apelación.</a:t>
            </a:r>
          </a:p>
          <a:p>
            <a:pPr algn="just"/>
            <a:r>
              <a:rPr lang="es-ES" sz="2000" b="1" dirty="0">
                <a:latin typeface="Times New Roman" pitchFamily="18" charset="0"/>
                <a:cs typeface="Times New Roman" pitchFamily="18" charset="0"/>
              </a:rPr>
              <a:t>La Cámara </a:t>
            </a:r>
            <a:r>
              <a:rPr lang="es-ES" sz="2000" dirty="0">
                <a:latin typeface="Times New Roman" pitchFamily="18" charset="0"/>
                <a:cs typeface="Times New Roman" pitchFamily="18" charset="0"/>
              </a:rPr>
              <a:t>deberá expedirse dentro de los </a:t>
            </a:r>
            <a:r>
              <a:rPr lang="es-ES" sz="2000" b="1" dirty="0">
                <a:latin typeface="Times New Roman" pitchFamily="18" charset="0"/>
                <a:cs typeface="Times New Roman" pitchFamily="18" charset="0"/>
              </a:rPr>
              <a:t>cuarenta y cinco (45) días </a:t>
            </a:r>
            <a:r>
              <a:rPr lang="es-ES" sz="2000" dirty="0">
                <a:latin typeface="Times New Roman" pitchFamily="18" charset="0"/>
                <a:cs typeface="Times New Roman" pitchFamily="18" charset="0"/>
              </a:rPr>
              <a:t>de recibidas las actuaciones por la comisión médica central, conforme el siguiente procedimiento: </a:t>
            </a:r>
          </a:p>
          <a:p>
            <a:pPr algn="just"/>
            <a:r>
              <a:rPr lang="es-ES" sz="2000" dirty="0">
                <a:latin typeface="Times New Roman" pitchFamily="18" charset="0"/>
                <a:cs typeface="Times New Roman" pitchFamily="18" charset="0"/>
              </a:rPr>
              <a:t>a) Inmediatamente de recibidas las actuaciones, dará vista por diez (10) días al cuerpo médico forense para que dé su opinión sobre el grado de invalidez del afiliado en los términos del inciso a) del artículo 48, y conforme a las normas a que se refiere el artículo 52;</a:t>
            </a:r>
          </a:p>
          <a:p>
            <a:pPr algn="just"/>
            <a:r>
              <a:rPr lang="es-ES" sz="2000" dirty="0">
                <a:latin typeface="Times New Roman" pitchFamily="18" charset="0"/>
                <a:cs typeface="Times New Roman" pitchFamily="18" charset="0"/>
              </a:rPr>
              <a:t> b) En casos excepcionales y suficientemente justificados el cuerpo médico forense podrá someter a nueva revisión médica al afiliado y solicitarle nuevos estudios complementarios, los que deberán concluirse en diez (10) días; </a:t>
            </a:r>
          </a:p>
          <a:p>
            <a:pPr algn="just"/>
            <a:r>
              <a:rPr lang="es-ES" sz="2000" dirty="0">
                <a:latin typeface="Times New Roman" pitchFamily="18" charset="0"/>
                <a:cs typeface="Times New Roman" pitchFamily="18" charset="0"/>
              </a:rPr>
              <a:t>c) Del dictamen del cuerpo médico forense se dará vista al recurrente y al afiliado, por el término de cinco (5) días para que aleguen sobre el mérito de las actuaciones y pruebas producidas; </a:t>
            </a:r>
          </a:p>
          <a:p>
            <a:pPr algn="just"/>
            <a:r>
              <a:rPr lang="es-ES" sz="2000" dirty="0">
                <a:latin typeface="Times New Roman" pitchFamily="18" charset="0"/>
                <a:cs typeface="Times New Roman" pitchFamily="18" charset="0"/>
              </a:rPr>
              <a:t>d) Vencido dicho plazo, la Cámara dictará sentencia dentro de los diez (10) días siguientes.</a:t>
            </a:r>
          </a:p>
          <a:p>
            <a:pPr algn="just"/>
            <a:r>
              <a:rPr lang="es-ES" sz="2000" dirty="0">
                <a:latin typeface="Times New Roman" pitchFamily="18" charset="0"/>
                <a:cs typeface="Times New Roman" pitchFamily="18" charset="0"/>
              </a:rPr>
              <a:t>Los honorarios y gastos que irrogue la apelación ante la Cámara Nacional de Seguridad Social serán soportados por el recurrente vencido. </a:t>
            </a:r>
          </a:p>
        </p:txBody>
      </p:sp>
    </p:spTree>
    <p:extLst>
      <p:ext uri="{BB962C8B-B14F-4D97-AF65-F5344CB8AC3E}">
        <p14:creationId xmlns:p14="http://schemas.microsoft.com/office/powerpoint/2010/main" val="26719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CE25B-A3F9-460E-B3BC-36CDFF930A34}"/>
              </a:ext>
            </a:extLst>
          </p:cNvPr>
          <p:cNvSpPr>
            <a:spLocks noGrp="1"/>
          </p:cNvSpPr>
          <p:nvPr>
            <p:ph type="title"/>
          </p:nvPr>
        </p:nvSpPr>
        <p:spPr/>
        <p:txBody>
          <a:bodyPr>
            <a:normAutofit/>
          </a:bodyPr>
          <a:lstStyle/>
          <a:p>
            <a:pPr algn="ctr"/>
            <a:r>
              <a:rPr lang="es-AR" dirty="0">
                <a:latin typeface="Times New Roman" panose="02020603050405020304" pitchFamily="18" charset="0"/>
                <a:cs typeface="Times New Roman" panose="02020603050405020304" pitchFamily="18" charset="0"/>
              </a:rPr>
              <a:t>49. 5. Efecto de las apelaciones</a:t>
            </a:r>
            <a:br>
              <a:rPr lang="es-AR" dirty="0">
                <a:latin typeface="Times New Roman" panose="02020603050405020304" pitchFamily="18" charset="0"/>
                <a:cs typeface="Times New Roman" panose="02020603050405020304" pitchFamily="18" charset="0"/>
              </a:rPr>
            </a:br>
            <a:endParaRPr lang="es-AR"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289A7D24-743B-4AAE-9374-1AEE6EE37DB3}"/>
              </a:ext>
            </a:extLst>
          </p:cNvPr>
          <p:cNvSpPr>
            <a:spLocks noGrp="1"/>
          </p:cNvSpPr>
          <p:nvPr>
            <p:ph idx="1"/>
          </p:nvPr>
        </p:nvSpPr>
        <p:spPr>
          <a:xfrm>
            <a:off x="1108365" y="1749287"/>
            <a:ext cx="9946490" cy="4691270"/>
          </a:xfrm>
        </p:spPr>
        <p:txBody>
          <a:bodyPr>
            <a:normAutofit/>
          </a:bodyPr>
          <a:lstStyle/>
          <a:p>
            <a:r>
              <a:rPr lang="es-AR" dirty="0">
                <a:latin typeface="Times New Roman" panose="02020603050405020304" pitchFamily="18" charset="0"/>
                <a:cs typeface="Times New Roman" panose="02020603050405020304" pitchFamily="18" charset="0"/>
              </a:rPr>
              <a:t>Las apelaciones en estos procedimientos serán con efecto devolutivo</a:t>
            </a:r>
          </a:p>
          <a:p>
            <a:r>
              <a:rPr lang="es-AR" dirty="0">
                <a:latin typeface="Times New Roman" panose="02020603050405020304" pitchFamily="18" charset="0"/>
                <a:cs typeface="Times New Roman" panose="02020603050405020304" pitchFamily="18" charset="0"/>
              </a:rPr>
              <a:t>Efecto Devolutivo :  Se concede la apelación pero no se suspenden los efectos ni la ejecución de los mismos.</a:t>
            </a:r>
          </a:p>
          <a:p>
            <a:r>
              <a:rPr lang="es-AR" dirty="0">
                <a:latin typeface="Times New Roman" panose="02020603050405020304" pitchFamily="18" charset="0"/>
                <a:cs typeface="Times New Roman" panose="02020603050405020304" pitchFamily="18" charset="0"/>
              </a:rPr>
              <a:t>Efecto Suspensivo: Se suspenden los efectos de la ejecución mientras tramita la apelación.</a:t>
            </a:r>
          </a:p>
          <a:p>
            <a:r>
              <a:rPr lang="es-AR" dirty="0">
                <a:latin typeface="Times New Roman" panose="02020603050405020304" pitchFamily="18" charset="0"/>
                <a:cs typeface="Times New Roman" panose="02020603050405020304" pitchFamily="18" charset="0"/>
              </a:rPr>
              <a:t>¿Por que este efecto?</a:t>
            </a:r>
          </a:p>
          <a:p>
            <a:pPr marL="0" indent="0">
              <a:buNone/>
            </a:pPr>
            <a:r>
              <a:rPr lang="es-AR" dirty="0">
                <a:latin typeface="Times New Roman" panose="02020603050405020304" pitchFamily="18" charset="0"/>
                <a:cs typeface="Times New Roman" panose="02020603050405020304" pitchFamily="18" charset="0"/>
              </a:rPr>
              <a:t>La ley impone la obligación de liquidar y abonar la prestación de RTI cuando la comisión medica que interviene en primera instancia se ha expedido formalmente respecto del derecho que le asiste al solicitante, aunque el dictamen hubiera sido recurrido.</a:t>
            </a:r>
            <a:br>
              <a:rPr lang="es-AR" dirty="0">
                <a:latin typeface="Times New Roman" panose="02020603050405020304" pitchFamily="18" charset="0"/>
                <a:cs typeface="Times New Roman" panose="02020603050405020304" pitchFamily="18" charset="0"/>
              </a:rPr>
            </a:br>
            <a:endParaRPr lang="es-A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87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006" y="587829"/>
            <a:ext cx="11364685" cy="578363"/>
          </a:xfrm>
        </p:spPr>
        <p:txBody>
          <a:bodyPr>
            <a:normAutofit fontScale="90000"/>
          </a:bodyPr>
          <a:lstStyle/>
          <a:p>
            <a:r>
              <a:rPr lang="es-AR" sz="3600" b="1" dirty="0">
                <a:latin typeface="Times New Roman" panose="02020603050405020304" pitchFamily="18" charset="0"/>
                <a:cs typeface="Times New Roman" panose="02020603050405020304" pitchFamily="18" charset="0"/>
              </a:rPr>
              <a:t>FUNDAMENTOS PRORROGA DE COMPETENCIA ART 49</a:t>
            </a:r>
          </a:p>
        </p:txBody>
      </p:sp>
      <p:sp>
        <p:nvSpPr>
          <p:cNvPr id="3" name="2 Marcador de contenido"/>
          <p:cNvSpPr>
            <a:spLocks noGrp="1"/>
          </p:cNvSpPr>
          <p:nvPr>
            <p:ph idx="1"/>
          </p:nvPr>
        </p:nvSpPr>
        <p:spPr>
          <a:xfrm>
            <a:off x="541176" y="1696278"/>
            <a:ext cx="11364685" cy="4573893"/>
          </a:xfrm>
        </p:spPr>
        <p:txBody>
          <a:bodyPr>
            <a:normAutofit/>
          </a:bodyPr>
          <a:lstStyle/>
          <a:p>
            <a:r>
              <a:rPr lang="es-ES" dirty="0">
                <a:latin typeface="Times New Roman" pitchFamily="18" charset="0"/>
                <a:cs typeface="Times New Roman" pitchFamily="18" charset="0"/>
              </a:rPr>
              <a:t> CONSTITUCION NACIONAL 14 bis, 16, 17, 18,  28 , 31 ,  75 </a:t>
            </a:r>
            <a:r>
              <a:rPr lang="es-ES" dirty="0" err="1">
                <a:latin typeface="Times New Roman" pitchFamily="18" charset="0"/>
                <a:cs typeface="Times New Roman" pitchFamily="18" charset="0"/>
              </a:rPr>
              <a:t>inc</a:t>
            </a:r>
            <a:r>
              <a:rPr lang="es-ES" dirty="0">
                <a:latin typeface="Times New Roman" pitchFamily="18" charset="0"/>
                <a:cs typeface="Times New Roman" pitchFamily="18" charset="0"/>
              </a:rPr>
              <a:t> 22 y 23 de nuestra C.N</a:t>
            </a:r>
          </a:p>
          <a:p>
            <a:r>
              <a:rPr lang="es-ES" dirty="0">
                <a:latin typeface="Times New Roman" pitchFamily="18" charset="0"/>
                <a:cs typeface="Times New Roman" pitchFamily="18" charset="0"/>
              </a:rPr>
              <a:t>CIDH art 8 , 24 y 25  </a:t>
            </a:r>
          </a:p>
          <a:p>
            <a:r>
              <a:rPr lang="es-ES" dirty="0">
                <a:latin typeface="Times New Roman" pitchFamily="18" charset="0"/>
                <a:cs typeface="Times New Roman" pitchFamily="18" charset="0"/>
              </a:rPr>
              <a:t>CONVENCIÓN SOBRE LOS DERECHOS DE LAS PERSONAS CON DISCAPACIDAD .Ley 27.044 . Art 1,12 y 13</a:t>
            </a:r>
          </a:p>
          <a:p>
            <a:r>
              <a:rPr lang="es-ES" dirty="0">
                <a:latin typeface="Times New Roman" pitchFamily="18" charset="0"/>
                <a:cs typeface="Times New Roman" pitchFamily="18" charset="0"/>
              </a:rPr>
              <a:t>Pacto Internacional de Derechos Civiles y Políticos (artículo 14.1)</a:t>
            </a:r>
          </a:p>
          <a:p>
            <a:r>
              <a:rPr lang="es-ES" dirty="0">
                <a:latin typeface="Times New Roman" pitchFamily="18" charset="0"/>
                <a:cs typeface="Times New Roman" pitchFamily="18" charset="0"/>
              </a:rPr>
              <a:t>Convención Interamericana de sobre protección de los Derechos humanos  de las Personas Mayores. Ley 27360</a:t>
            </a:r>
          </a:p>
          <a:p>
            <a:r>
              <a:rPr lang="es-ES" dirty="0">
                <a:latin typeface="Times New Roman" pitchFamily="18" charset="0"/>
                <a:cs typeface="Times New Roman" pitchFamily="18" charset="0"/>
              </a:rPr>
              <a:t>100 REGLAS DE BRASILIA. Acordada de la Corte 05/2009</a:t>
            </a:r>
          </a:p>
          <a:p>
            <a:r>
              <a:rPr lang="es-ES" dirty="0">
                <a:latin typeface="Times New Roman" pitchFamily="18" charset="0"/>
                <a:cs typeface="Times New Roman" pitchFamily="18" charset="0"/>
              </a:rPr>
              <a:t>Fallo de la CSJN Pedraza Héctor Hugo c/Anses s/ Acción de amparo</a:t>
            </a:r>
          </a:p>
          <a:p>
            <a:r>
              <a:rPr lang="es-ES" dirty="0">
                <a:latin typeface="Times New Roman" pitchFamily="18" charset="0"/>
                <a:cs typeface="Times New Roman" pitchFamily="18" charset="0"/>
              </a:rPr>
              <a:t>Fallo de la CSJN </a:t>
            </a:r>
            <a:r>
              <a:rPr lang="es-ES" dirty="0">
                <a:latin typeface="Times New Roman" pitchFamily="18" charset="0"/>
                <a:ea typeface="Calibri"/>
                <a:cs typeface="Times New Roman" pitchFamily="18" charset="0"/>
              </a:rPr>
              <a:t>Constantino, Eduardo Francisco c/ ANSeS s/ reajustes varios, sentencia del 07.06.2016 (Fallos: 339:740) </a:t>
            </a:r>
            <a:endParaRPr lang="es-AR" dirty="0">
              <a:latin typeface="Times New Roman" pitchFamily="18" charset="0"/>
              <a:cs typeface="Times New Roman" pitchFamily="18" charset="0"/>
            </a:endParaRPr>
          </a:p>
        </p:txBody>
      </p:sp>
    </p:spTree>
    <p:extLst>
      <p:ext uri="{BB962C8B-B14F-4D97-AF65-F5344CB8AC3E}">
        <p14:creationId xmlns:p14="http://schemas.microsoft.com/office/powerpoint/2010/main" val="371529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3626" y="487025"/>
            <a:ext cx="10753859" cy="5632311"/>
          </a:xfrm>
          <a:prstGeom prst="rect">
            <a:avLst/>
          </a:prstGeom>
        </p:spPr>
        <p:txBody>
          <a:bodyPr wrap="square">
            <a:spAutoFit/>
          </a:bodyPr>
          <a:lstStyle/>
          <a:p>
            <a:pPr algn="just"/>
            <a:r>
              <a:rPr lang="es-ES" sz="2400" dirty="0">
                <a:latin typeface="Times New Roman" pitchFamily="18" charset="0"/>
                <a:cs typeface="Times New Roman" pitchFamily="18" charset="0"/>
              </a:rPr>
              <a:t>En el fallo “Pedraza” la CSJN sostuvo que la aplicación de la norma importaba una </a:t>
            </a:r>
            <a:r>
              <a:rPr lang="es-ES" sz="2400" b="1" dirty="0">
                <a:latin typeface="Times New Roman" pitchFamily="18" charset="0"/>
                <a:cs typeface="Times New Roman" pitchFamily="18" charset="0"/>
              </a:rPr>
              <a:t>clara afectación de la garantía a la tutela judicial efectiva</a:t>
            </a:r>
            <a:r>
              <a:rPr lang="es-ES" sz="2400" dirty="0">
                <a:latin typeface="Times New Roman" pitchFamily="18" charset="0"/>
                <a:cs typeface="Times New Roman" pitchFamily="18" charset="0"/>
              </a:rPr>
              <a:t> de los </a:t>
            </a:r>
            <a:r>
              <a:rPr lang="es-ES" sz="2400" b="1" dirty="0">
                <a:latin typeface="Times New Roman" pitchFamily="18" charset="0"/>
                <a:cs typeface="Times New Roman" pitchFamily="18" charset="0"/>
              </a:rPr>
              <a:t>jubilados y pensionados</a:t>
            </a:r>
            <a:r>
              <a:rPr lang="es-ES" sz="2400" b="1" u="sng" dirty="0">
                <a:latin typeface="Times New Roman" pitchFamily="18" charset="0"/>
                <a:cs typeface="Times New Roman" pitchFamily="18" charset="0"/>
              </a:rPr>
              <a:t> que no residen en al ámbito de la Ciudad de Buenos Aires</a:t>
            </a:r>
            <a:r>
              <a:rPr lang="es-ES" sz="2400" dirty="0">
                <a:latin typeface="Times New Roman" pitchFamily="18" charset="0"/>
                <a:cs typeface="Times New Roman" pitchFamily="18" charset="0"/>
              </a:rPr>
              <a:t>, pues mediante este </a:t>
            </a:r>
            <a:r>
              <a:rPr lang="es-ES" sz="2400" b="1" u="sng" dirty="0">
                <a:latin typeface="Times New Roman" pitchFamily="18" charset="0"/>
                <a:cs typeface="Times New Roman" pitchFamily="18" charset="0"/>
              </a:rPr>
              <a:t>sistema recursivo centralizado</a:t>
            </a:r>
            <a:r>
              <a:rPr lang="es-ES" sz="2400" dirty="0">
                <a:latin typeface="Times New Roman" pitchFamily="18" charset="0"/>
                <a:cs typeface="Times New Roman" pitchFamily="18" charset="0"/>
              </a:rPr>
              <a:t> ven incrementados los costos y plazos para el tratamiento de sus planteos, lo que claramente les </a:t>
            </a:r>
            <a:r>
              <a:rPr lang="es-ES" sz="2400" b="1" dirty="0">
                <a:latin typeface="Times New Roman" pitchFamily="18" charset="0"/>
                <a:cs typeface="Times New Roman" pitchFamily="18" charset="0"/>
              </a:rPr>
              <a:t>dificulta la posibilidad de ejercer adecuadamente su derecho de defensa </a:t>
            </a:r>
            <a:r>
              <a:rPr lang="es-ES" sz="2400" dirty="0">
                <a:latin typeface="Times New Roman" pitchFamily="18" charset="0"/>
                <a:cs typeface="Times New Roman" pitchFamily="18" charset="0"/>
              </a:rPr>
              <a:t>en el proceso que persigue el recono­cimiento de derechos alimentarios. </a:t>
            </a:r>
          </a:p>
          <a:p>
            <a:pPr algn="just"/>
            <a:r>
              <a:rPr lang="es-ES" sz="2400" dirty="0">
                <a:latin typeface="Times New Roman" pitchFamily="18" charset="0"/>
                <a:cs typeface="Times New Roman" pitchFamily="18" charset="0"/>
              </a:rPr>
              <a:t>La Corte ponderó el </a:t>
            </a:r>
            <a:r>
              <a:rPr lang="es-ES" sz="2400" b="1" u="sng" dirty="0">
                <a:latin typeface="Times New Roman" pitchFamily="18" charset="0"/>
                <a:cs typeface="Times New Roman" pitchFamily="18" charset="0"/>
              </a:rPr>
              <a:t>estado de colapso que evidenciaba la CFSS</a:t>
            </a:r>
            <a:r>
              <a:rPr lang="es-ES" sz="2400" dirty="0">
                <a:latin typeface="Times New Roman" pitchFamily="18" charset="0"/>
                <a:cs typeface="Times New Roman" pitchFamily="18" charset="0"/>
              </a:rPr>
              <a:t> debido a la sobrecarga de expedientes (</a:t>
            </a:r>
            <a:r>
              <a:rPr lang="es-ES" sz="2400" dirty="0" err="1">
                <a:latin typeface="Times New Roman" pitchFamily="18" charset="0"/>
                <a:cs typeface="Times New Roman" pitchFamily="18" charset="0"/>
              </a:rPr>
              <a:t>Cons</a:t>
            </a:r>
            <a:r>
              <a:rPr lang="es-ES" sz="2400" dirty="0">
                <a:latin typeface="Times New Roman" pitchFamily="18" charset="0"/>
                <a:cs typeface="Times New Roman" pitchFamily="18" charset="0"/>
              </a:rPr>
              <a:t>. 2°), que la ponía en la </a:t>
            </a:r>
            <a:r>
              <a:rPr lang="es-ES" sz="2400" b="1" dirty="0">
                <a:latin typeface="Times New Roman" pitchFamily="18" charset="0"/>
                <a:cs typeface="Times New Roman" pitchFamily="18" charset="0"/>
              </a:rPr>
              <a:t>imposibilidad de brindar el servicio de justicia</a:t>
            </a:r>
            <a:r>
              <a:rPr lang="es-ES" sz="2400" dirty="0">
                <a:latin typeface="Times New Roman" pitchFamily="18" charset="0"/>
                <a:cs typeface="Times New Roman" pitchFamily="18" charset="0"/>
              </a:rPr>
              <a:t> que merece nuestra sociedad en materia de derechos alimentarios que hacen a la subsistencia misma y que esa crítica situación impactaba directamente en uno de los </a:t>
            </a:r>
            <a:r>
              <a:rPr lang="es-ES" sz="2400" b="1" dirty="0">
                <a:latin typeface="Times New Roman" pitchFamily="18" charset="0"/>
                <a:cs typeface="Times New Roman" pitchFamily="18" charset="0"/>
              </a:rPr>
              <a:t>grupos vulnerables</a:t>
            </a:r>
            <a:r>
              <a:rPr lang="es-ES" sz="2400" dirty="0">
                <a:latin typeface="Times New Roman" pitchFamily="18" charset="0"/>
                <a:cs typeface="Times New Roman" pitchFamily="18" charset="0"/>
              </a:rPr>
              <a:t> que define nuestra Constitución -los jubilados- que </a:t>
            </a:r>
            <a:r>
              <a:rPr lang="es-ES" sz="2400" b="1" dirty="0">
                <a:latin typeface="Times New Roman" pitchFamily="18" charset="0"/>
                <a:cs typeface="Times New Roman" pitchFamily="18" charset="0"/>
              </a:rPr>
              <a:t>no logran obtener respuestas de los jueces</a:t>
            </a:r>
            <a:r>
              <a:rPr lang="es-ES" sz="2400" dirty="0">
                <a:latin typeface="Times New Roman" pitchFamily="18" charset="0"/>
                <a:cs typeface="Times New Roman" pitchFamily="18" charset="0"/>
              </a:rPr>
              <a:t> cuando efectúan un reclamo en torno a su prestación previsional, de neto carácter vital y alimentario (artículo 75, inc. 23)(</a:t>
            </a:r>
            <a:r>
              <a:rPr lang="es-ES" sz="2400" dirty="0" err="1">
                <a:latin typeface="Times New Roman" pitchFamily="18" charset="0"/>
                <a:cs typeface="Times New Roman" pitchFamily="18" charset="0"/>
              </a:rPr>
              <a:t>Cons</a:t>
            </a:r>
            <a:r>
              <a:rPr lang="es-ES" sz="2400" dirty="0">
                <a:latin typeface="Times New Roman" pitchFamily="18" charset="0"/>
                <a:cs typeface="Times New Roman" pitchFamily="18" charset="0"/>
              </a:rPr>
              <a:t>. 3° y 4°).</a:t>
            </a:r>
          </a:p>
        </p:txBody>
      </p:sp>
    </p:spTree>
    <p:extLst>
      <p:ext uri="{BB962C8B-B14F-4D97-AF65-F5344CB8AC3E}">
        <p14:creationId xmlns:p14="http://schemas.microsoft.com/office/powerpoint/2010/main" val="181948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9397" y="418010"/>
            <a:ext cx="11256135" cy="5847755"/>
          </a:xfrm>
          <a:prstGeom prst="rect">
            <a:avLst/>
          </a:prstGeom>
        </p:spPr>
        <p:txBody>
          <a:bodyPr wrap="square">
            <a:spAutoFit/>
          </a:bodyPr>
          <a:lstStyle/>
          <a:p>
            <a:pPr algn="just"/>
            <a:r>
              <a:rPr lang="es-ES" sz="2200" dirty="0">
                <a:latin typeface="Times New Roman" pitchFamily="18" charset="0"/>
                <a:cs typeface="Times New Roman" pitchFamily="18" charset="0"/>
              </a:rPr>
              <a:t>También  reconoció </a:t>
            </a:r>
          </a:p>
          <a:p>
            <a:pPr marL="342900" indent="-342900" algn="just">
              <a:buAutoNum type="alphaLcParenR"/>
            </a:pPr>
            <a:r>
              <a:rPr lang="es-ES" sz="2200" dirty="0">
                <a:latin typeface="Times New Roman" pitchFamily="18" charset="0"/>
                <a:cs typeface="Times New Roman" pitchFamily="18" charset="0"/>
              </a:rPr>
              <a:t>que la ampliación de la competencia de la CFSS ha derivado con su aplicación en el tiempo en una clara postergación injustificada de la protección que el Estado debe otorgar a los jubilados,</a:t>
            </a:r>
          </a:p>
          <a:p>
            <a:pPr marL="342900" indent="-342900" algn="just">
              <a:buAutoNum type="alphaLcParenR"/>
            </a:pPr>
            <a:r>
              <a:rPr lang="es-ES" sz="2200" dirty="0">
                <a:latin typeface="Times New Roman" pitchFamily="18" charset="0"/>
                <a:cs typeface="Times New Roman" pitchFamily="18" charset="0"/>
              </a:rPr>
              <a:t> que la aplicación de la norma importaba una </a:t>
            </a:r>
            <a:r>
              <a:rPr lang="es-ES" sz="2200" b="1" dirty="0">
                <a:latin typeface="Times New Roman" pitchFamily="18" charset="0"/>
                <a:cs typeface="Times New Roman" pitchFamily="18" charset="0"/>
              </a:rPr>
              <a:t>clara afectación de la garantía a la tutela judicial efectiva</a:t>
            </a:r>
            <a:r>
              <a:rPr lang="es-ES" sz="2200" dirty="0">
                <a:latin typeface="Times New Roman" pitchFamily="18" charset="0"/>
                <a:cs typeface="Times New Roman" pitchFamily="18" charset="0"/>
              </a:rPr>
              <a:t> de los </a:t>
            </a:r>
            <a:r>
              <a:rPr lang="es-ES" sz="2200" b="1" dirty="0">
                <a:latin typeface="Times New Roman" pitchFamily="18" charset="0"/>
                <a:cs typeface="Times New Roman" pitchFamily="18" charset="0"/>
              </a:rPr>
              <a:t>jubila­dos y pensionados</a:t>
            </a:r>
            <a:r>
              <a:rPr lang="es-ES" sz="2200" b="1" u="sng" dirty="0">
                <a:latin typeface="Times New Roman" pitchFamily="18" charset="0"/>
                <a:cs typeface="Times New Roman" pitchFamily="18" charset="0"/>
              </a:rPr>
              <a:t> que no residen en al ámbito de la Ciudad de Buenos Aires</a:t>
            </a:r>
            <a:r>
              <a:rPr lang="es-ES" sz="2200" dirty="0">
                <a:latin typeface="Times New Roman" pitchFamily="18" charset="0"/>
                <a:cs typeface="Times New Roman" pitchFamily="18" charset="0"/>
              </a:rPr>
              <a:t>, pues mediante este </a:t>
            </a:r>
            <a:r>
              <a:rPr lang="es-ES" sz="2200" b="1" u="sng" dirty="0">
                <a:latin typeface="Times New Roman" pitchFamily="18" charset="0"/>
                <a:cs typeface="Times New Roman" pitchFamily="18" charset="0"/>
              </a:rPr>
              <a:t>sistema recursivo centralizado</a:t>
            </a:r>
            <a:r>
              <a:rPr lang="es-ES" sz="2200" dirty="0">
                <a:latin typeface="Times New Roman" pitchFamily="18" charset="0"/>
                <a:cs typeface="Times New Roman" pitchFamily="18" charset="0"/>
              </a:rPr>
              <a:t> ven incrementados los costos y plazos para el tratamiento de sus planteos, lo que claramente les </a:t>
            </a:r>
            <a:r>
              <a:rPr lang="es-ES" sz="2200" b="1" dirty="0">
                <a:latin typeface="Times New Roman" pitchFamily="18" charset="0"/>
                <a:cs typeface="Times New Roman" pitchFamily="18" charset="0"/>
              </a:rPr>
              <a:t>dificulta la posibilidad de ejercer adecuadamente su derecho de defensa </a:t>
            </a:r>
            <a:r>
              <a:rPr lang="es-ES" sz="2200" dirty="0">
                <a:latin typeface="Times New Roman" pitchFamily="18" charset="0"/>
                <a:cs typeface="Times New Roman" pitchFamily="18" charset="0"/>
              </a:rPr>
              <a:t>en el proceso que persigue el recono­cimiento de derechos alimentarios. </a:t>
            </a:r>
          </a:p>
          <a:p>
            <a:pPr marL="342900" indent="-342900" algn="just">
              <a:buAutoNum type="alphaLcParenR"/>
            </a:pPr>
            <a:r>
              <a:rPr lang="es-ES" sz="2200" dirty="0">
                <a:latin typeface="Times New Roman" pitchFamily="18" charset="0"/>
                <a:cs typeface="Times New Roman" pitchFamily="18" charset="0"/>
              </a:rPr>
              <a:t> Que el derecho de ocurrir ante un órgano judicial en procura de justicia, consagrado en el artículo 18 de la Constitución Nacional no se encuentra satisfecho con la sola pre­visión legal de la posibilidad de acceso a la instancia judicial sino que </a:t>
            </a:r>
            <a:r>
              <a:rPr lang="es-ES" sz="2200" b="1" dirty="0">
                <a:latin typeface="Times New Roman" pitchFamily="18" charset="0"/>
                <a:cs typeface="Times New Roman" pitchFamily="18" charset="0"/>
              </a:rPr>
              <a:t>requiere que la tutela judicial de los derechos en cuestión resulte efectiva; esto es, que sea oportuna y posea la virtualidad de resolver definitivamente la cuestión sometida a su conoci­miento</a:t>
            </a:r>
            <a:r>
              <a:rPr lang="es-ES" sz="2200" dirty="0">
                <a:latin typeface="Times New Roman" pitchFamily="18" charset="0"/>
                <a:cs typeface="Times New Roman" pitchFamily="18" charset="0"/>
              </a:rPr>
              <a:t>, tal como lo reconocen los tratados internacionales con jerarquía constitu­cional a partir de 1994 (artículo 75, inc. 22), como ser, la Convención Americana sobre Derechos Humanos (artículos 8 y 25.2.a) y al Pacto Internacional de Derechos Civiles y Políticos (artículo 14.1). </a:t>
            </a:r>
            <a:endParaRPr lang="es-AR" sz="2200" dirty="0">
              <a:latin typeface="Times New Roman" pitchFamily="18" charset="0"/>
              <a:cs typeface="Times New Roman" pitchFamily="18" charset="0"/>
            </a:endParaRPr>
          </a:p>
        </p:txBody>
      </p:sp>
    </p:spTree>
    <p:extLst>
      <p:ext uri="{BB962C8B-B14F-4D97-AF65-F5344CB8AC3E}">
        <p14:creationId xmlns:p14="http://schemas.microsoft.com/office/powerpoint/2010/main" val="25994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5577" y="1013752"/>
            <a:ext cx="10737669" cy="4832092"/>
          </a:xfrm>
          <a:prstGeom prst="rect">
            <a:avLst/>
          </a:prstGeom>
        </p:spPr>
        <p:txBody>
          <a:bodyPr wrap="square">
            <a:spAutoFit/>
          </a:bodyPr>
          <a:lstStyle/>
          <a:p>
            <a:pPr algn="just"/>
            <a:r>
              <a:rPr lang="es-ES" sz="2800" b="1" dirty="0">
                <a:latin typeface="Times New Roman" pitchFamily="18" charset="0"/>
                <a:cs typeface="Times New Roman" pitchFamily="18" charset="0"/>
              </a:rPr>
              <a:t>En Constantino, Eduardo Francisco c/ ANSeS s/ reajustes varios (07-06-2016) </a:t>
            </a:r>
            <a:r>
              <a:rPr lang="es-ES" sz="2800" dirty="0">
                <a:latin typeface="Times New Roman" pitchFamily="18" charset="0"/>
                <a:cs typeface="Times New Roman" pitchFamily="18" charset="0"/>
              </a:rPr>
              <a:t>el Máximo Tribunal consideró que si bien el límite de transferencia de expedientes entre jurisdicciones está dado por el principio de radicación –el cual se consolidaría con el dictado de lo que se ha denominado “actos típicamente jurisdiccionales”-, esta regla –aplicable aun frente a la sanción de nuevas leyes que regulan la competencia- debe ceder ante </a:t>
            </a:r>
            <a:r>
              <a:rPr lang="es-ES" sz="2800" u="sng" dirty="0">
                <a:latin typeface="Times New Roman" pitchFamily="18" charset="0"/>
                <a:cs typeface="Times New Roman" pitchFamily="18" charset="0"/>
              </a:rPr>
              <a:t>situaciones de marcada excepción donde se encuentran comprometidos tanto el buen servicio de justicia como el derecho a la tutela judicial efectiva de quienes reclaman por una prestación eminentemente alimentaria</a:t>
            </a:r>
            <a:r>
              <a:rPr lang="es-ES" sz="2800" dirty="0">
                <a:latin typeface="Times New Roman" pitchFamily="18" charset="0"/>
                <a:cs typeface="Times New Roman" pitchFamily="18" charset="0"/>
              </a:rPr>
              <a:t>. </a:t>
            </a:r>
          </a:p>
          <a:p>
            <a:pPr algn="just"/>
            <a:endParaRPr lang="es-AR" sz="2800" dirty="0">
              <a:latin typeface="Times New Roman" pitchFamily="18" charset="0"/>
              <a:cs typeface="Times New Roman" pitchFamily="18" charset="0"/>
            </a:endParaRPr>
          </a:p>
        </p:txBody>
      </p:sp>
    </p:spTree>
    <p:extLst>
      <p:ext uri="{BB962C8B-B14F-4D97-AF65-F5344CB8AC3E}">
        <p14:creationId xmlns:p14="http://schemas.microsoft.com/office/powerpoint/2010/main" val="149623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68382" y="741104"/>
            <a:ext cx="10855235" cy="3539430"/>
          </a:xfrm>
          <a:prstGeom prst="rect">
            <a:avLst/>
          </a:prstGeom>
        </p:spPr>
        <p:txBody>
          <a:bodyPr wrap="square">
            <a:spAutoFit/>
          </a:bodyPr>
          <a:lstStyle/>
          <a:p>
            <a:pPr algn="just"/>
            <a:r>
              <a:rPr lang="es-ES" sz="3200" dirty="0">
                <a:latin typeface="Times New Roman" pitchFamily="18" charset="0"/>
                <a:cs typeface="Times New Roman" pitchFamily="18" charset="0"/>
              </a:rPr>
              <a:t>La Corte consideró que las Cámaras Federales con asiento en las Provincias deben intervenir como alzada en materia previsional de los juzgados federales provinciales a fin de garantizar :</a:t>
            </a:r>
          </a:p>
          <a:p>
            <a:pPr marL="457200" indent="-457200" algn="just">
              <a:buFont typeface="Arial" pitchFamily="34" charset="0"/>
              <a:buChar char="•"/>
            </a:pPr>
            <a:r>
              <a:rPr lang="es-ES" sz="3200" b="1" dirty="0">
                <a:latin typeface="Times New Roman" pitchFamily="18" charset="0"/>
                <a:cs typeface="Times New Roman" pitchFamily="18" charset="0"/>
              </a:rPr>
              <a:t>el bienestar de los ciudadanos</a:t>
            </a:r>
          </a:p>
          <a:p>
            <a:pPr marL="457200" indent="-457200" algn="just">
              <a:buFont typeface="Arial" pitchFamily="34" charset="0"/>
              <a:buChar char="•"/>
            </a:pPr>
            <a:r>
              <a:rPr lang="es-ES" sz="3200" b="1" dirty="0">
                <a:latin typeface="Times New Roman" pitchFamily="18" charset="0"/>
                <a:cs typeface="Times New Roman" pitchFamily="18" charset="0"/>
              </a:rPr>
              <a:t> el federalismo,</a:t>
            </a:r>
          </a:p>
          <a:p>
            <a:pPr marL="457200" indent="-457200" algn="just">
              <a:buFont typeface="Arial" pitchFamily="34" charset="0"/>
              <a:buChar char="•"/>
            </a:pPr>
            <a:r>
              <a:rPr lang="es-ES" sz="3200" b="1" dirty="0">
                <a:latin typeface="Times New Roman" pitchFamily="18" charset="0"/>
                <a:cs typeface="Times New Roman" pitchFamily="18" charset="0"/>
              </a:rPr>
              <a:t>la descentralización institucional </a:t>
            </a:r>
          </a:p>
          <a:p>
            <a:pPr marL="457200" indent="-457200" algn="just">
              <a:buFont typeface="Arial" pitchFamily="34" charset="0"/>
              <a:buChar char="•"/>
            </a:pPr>
            <a:r>
              <a:rPr lang="es-ES" sz="3200" b="1" dirty="0">
                <a:latin typeface="Times New Roman" pitchFamily="18" charset="0"/>
                <a:cs typeface="Times New Roman" pitchFamily="18" charset="0"/>
              </a:rPr>
              <a:t>Y  la aplicación efectiva de los derechos de los jubilados</a:t>
            </a:r>
            <a:endParaRPr lang="es-AR"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75960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024128" y="585216"/>
            <a:ext cx="9720072" cy="885775"/>
          </a:xfrm>
        </p:spPr>
        <p:txBody>
          <a:bodyPr rtlCol="0"/>
          <a:lstStyle/>
          <a:p>
            <a:pPr algn="ctr" rtl="0"/>
            <a:r>
              <a:rPr lang="es-ES" dirty="0"/>
              <a:t>CAUSAS DE LITIGISOSIDAD EN RTI</a:t>
            </a:r>
          </a:p>
        </p:txBody>
      </p:sp>
      <p:sp>
        <p:nvSpPr>
          <p:cNvPr id="14" name="Marcador de posición de contenido 13"/>
          <p:cNvSpPr>
            <a:spLocks noGrp="1"/>
          </p:cNvSpPr>
          <p:nvPr>
            <p:ph idx="1"/>
          </p:nvPr>
        </p:nvSpPr>
        <p:spPr>
          <a:xfrm>
            <a:off x="1024128" y="1649896"/>
            <a:ext cx="9720073" cy="5208104"/>
          </a:xfrm>
        </p:spPr>
        <p:txBody>
          <a:bodyPr rtlCol="0">
            <a:normAutofit fontScale="92500"/>
          </a:bodyPr>
          <a:lstStyle/>
          <a:p>
            <a:pPr rtl="0">
              <a:lnSpc>
                <a:spcPct val="200000"/>
              </a:lnSpc>
            </a:pPr>
            <a:r>
              <a:rPr lang="es-ES" sz="2400" dirty="0"/>
              <a:t>REGULARIDAD EN LOS APORTES</a:t>
            </a:r>
          </a:p>
          <a:p>
            <a:pPr rtl="0">
              <a:lnSpc>
                <a:spcPct val="200000"/>
              </a:lnSpc>
            </a:pPr>
            <a:r>
              <a:rPr lang="es-ES" sz="2400" dirty="0"/>
              <a:t>DETERMINACIÓN DE LA INCAPACIDAD FISICA O INTELECTUAL</a:t>
            </a:r>
          </a:p>
          <a:p>
            <a:pPr rtl="0">
              <a:lnSpc>
                <a:spcPct val="200000"/>
              </a:lnSpc>
            </a:pPr>
            <a:r>
              <a:rPr lang="es-ES" sz="2400" dirty="0"/>
              <a:t>DETERMINACION DEL HABER</a:t>
            </a:r>
          </a:p>
          <a:p>
            <a:pPr rtl="0">
              <a:lnSpc>
                <a:spcPct val="200000"/>
              </a:lnSpc>
            </a:pPr>
            <a:r>
              <a:rPr lang="es-ES" sz="2400" dirty="0"/>
              <a:t>FECHA INICIAL DE PAGO</a:t>
            </a:r>
          </a:p>
          <a:p>
            <a:pPr rtl="0">
              <a:lnSpc>
                <a:spcPct val="200000"/>
              </a:lnSpc>
            </a:pPr>
            <a:r>
              <a:rPr lang="es-ES" sz="2400" dirty="0"/>
              <a:t>LAS QUE DERIVAN DE LA SOLICITUD ANTE LAS COMISIONES MEDICAS</a:t>
            </a:r>
          </a:p>
          <a:p>
            <a:pPr rtl="0">
              <a:lnSpc>
                <a:spcPct val="200000"/>
              </a:lnSpc>
            </a:pPr>
            <a:r>
              <a:rPr lang="es-ES" sz="2400" dirty="0"/>
              <a:t>Negativa de Anses de iniciar</a:t>
            </a:r>
            <a:endParaRPr lang="es-E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4D8B83-49C9-486B-B0D7-72E7027A04BE}"/>
              </a:ext>
            </a:extLst>
          </p:cNvPr>
          <p:cNvSpPr>
            <a:spLocks noGrp="1"/>
          </p:cNvSpPr>
          <p:nvPr>
            <p:ph type="title"/>
          </p:nvPr>
        </p:nvSpPr>
        <p:spPr>
          <a:xfrm>
            <a:off x="1024128" y="585216"/>
            <a:ext cx="9720072" cy="925532"/>
          </a:xfrm>
        </p:spPr>
        <p:txBody>
          <a:bodyPr>
            <a:normAutofit/>
          </a:bodyPr>
          <a:lstStyle/>
          <a:p>
            <a:r>
              <a:rPr lang="es-AR" u="sng" dirty="0">
                <a:effectLst>
                  <a:outerShdw blurRad="38100" dist="38100" dir="2700000" algn="tl">
                    <a:srgbClr val="000000">
                      <a:alpha val="43137"/>
                    </a:srgbClr>
                  </a:outerShdw>
                </a:effectLst>
                <a:latin typeface="Adobe Garamond Pro" pitchFamily="18" charset="0"/>
              </a:rPr>
              <a:t>100 reglas de Brasilia (</a:t>
            </a:r>
            <a:r>
              <a:rPr lang="es-AR" sz="3600" u="sng" dirty="0">
                <a:effectLst>
                  <a:outerShdw blurRad="38100" dist="38100" dir="2700000" algn="tl">
                    <a:srgbClr val="000000">
                      <a:alpha val="43137"/>
                    </a:srgbClr>
                  </a:outerShdw>
                </a:effectLst>
                <a:latin typeface="Adobe Garamond Pro" pitchFamily="18" charset="0"/>
              </a:rPr>
              <a:t>2008 actualizada a 2018</a:t>
            </a:r>
            <a:r>
              <a:rPr lang="es-AR" u="sng" dirty="0">
                <a:effectLst>
                  <a:outerShdw blurRad="38100" dist="38100" dir="2700000" algn="tl">
                    <a:srgbClr val="000000">
                      <a:alpha val="43137"/>
                    </a:srgbClr>
                  </a:outerShdw>
                </a:effectLst>
                <a:latin typeface="Adobe Garamond Pro" pitchFamily="18" charset="0"/>
              </a:rPr>
              <a:t>)</a:t>
            </a:r>
          </a:p>
        </p:txBody>
      </p:sp>
      <p:sp>
        <p:nvSpPr>
          <p:cNvPr id="3" name="Marcador de contenido 2">
            <a:extLst>
              <a:ext uri="{FF2B5EF4-FFF2-40B4-BE49-F238E27FC236}">
                <a16:creationId xmlns:a16="http://schemas.microsoft.com/office/drawing/2014/main" id="{64926F84-2769-48E3-A0CF-FD3BEF63AAA9}"/>
              </a:ext>
            </a:extLst>
          </p:cNvPr>
          <p:cNvSpPr>
            <a:spLocks noGrp="1"/>
          </p:cNvSpPr>
          <p:nvPr>
            <p:ph idx="1"/>
          </p:nvPr>
        </p:nvSpPr>
        <p:spPr>
          <a:xfrm>
            <a:off x="412125" y="1749287"/>
            <a:ext cx="11170276" cy="4986365"/>
          </a:xfrm>
        </p:spPr>
        <p:txBody>
          <a:bodyPr>
            <a:noAutofit/>
          </a:bodyPr>
          <a:lstStyle/>
          <a:p>
            <a:pPr marL="0" indent="0" algn="just">
              <a:buNone/>
            </a:pPr>
            <a:r>
              <a:rPr lang="es-AR" sz="2000" dirty="0">
                <a:latin typeface="Times New Roman" pitchFamily="18" charset="0"/>
                <a:cs typeface="Times New Roman" pitchFamily="18" charset="0"/>
              </a:rPr>
              <a:t>La CSJN adhirió por Acordada 05/2009. Estableció la  obligatoriedad cuando fueran procedentes y la consideró como herramienta y guía para el acceso a la justicia.</a:t>
            </a:r>
          </a:p>
          <a:p>
            <a:pPr marL="0" indent="0" algn="just">
              <a:buNone/>
            </a:pPr>
            <a:r>
              <a:rPr lang="es-AR" sz="2000" b="1" dirty="0">
                <a:latin typeface="Times New Roman" pitchFamily="18" charset="0"/>
                <a:cs typeface="Times New Roman" pitchFamily="18" charset="0"/>
              </a:rPr>
              <a:t>¿Que son </a:t>
            </a:r>
            <a:r>
              <a:rPr lang="es-AR" sz="2000" dirty="0">
                <a:latin typeface="Times New Roman" pitchFamily="18" charset="0"/>
                <a:cs typeface="Times New Roman" pitchFamily="18" charset="0"/>
              </a:rPr>
              <a:t>? Un conjunto de estándares básicos que sirven de orientación a los operadores de los sistemas judiciales y sus auxiliares , para acercar la justicia a las personas que les resulta dificultoso acceder a la misma.</a:t>
            </a:r>
          </a:p>
          <a:p>
            <a:pPr marL="0" indent="0" algn="just">
              <a:buNone/>
            </a:pPr>
            <a:r>
              <a:rPr lang="es-AR" sz="2000" b="1" dirty="0">
                <a:latin typeface="Times New Roman" pitchFamily="18" charset="0"/>
                <a:cs typeface="Times New Roman" pitchFamily="18" charset="0"/>
              </a:rPr>
              <a:t>Objetivo</a:t>
            </a:r>
            <a:r>
              <a:rPr lang="es-AR" sz="2000" dirty="0">
                <a:latin typeface="Times New Roman" pitchFamily="18" charset="0"/>
                <a:cs typeface="Times New Roman" pitchFamily="18" charset="0"/>
              </a:rPr>
              <a:t>: garantizar el efectivo acceso a la justicia a personas en condiciones de vulnerabilidad, sin discriminación alguna, englobando el conjunto de políticas, medidas, facilidades y apoyos que permita a las personas el pleno goce de los servicios del sistema judicial.</a:t>
            </a:r>
          </a:p>
          <a:p>
            <a:pPr marL="0" indent="0" algn="just">
              <a:buNone/>
            </a:pPr>
            <a:r>
              <a:rPr lang="es-AR" sz="2000" b="1" dirty="0">
                <a:latin typeface="Times New Roman" pitchFamily="18" charset="0"/>
                <a:cs typeface="Times New Roman" pitchFamily="18" charset="0"/>
              </a:rPr>
              <a:t>Beneficiarios: personas vulnerables. </a:t>
            </a:r>
            <a:r>
              <a:rPr lang="es-AR" sz="2000" dirty="0">
                <a:latin typeface="Times New Roman" pitchFamily="18" charset="0"/>
                <a:cs typeface="Times New Roman" pitchFamily="18" charset="0"/>
              </a:rPr>
              <a:t>Personas o grupo de personas se encuentran  en condiciones de vulnerabilidad , cuando su capacidad para prevenir, resistir , o sobreponerse a un impacto que les situé en situación de riesgo, no esta desarrollada o se encuentra limitada  por circunstancias diversas, </a:t>
            </a:r>
            <a:r>
              <a:rPr lang="es-AR" sz="2000" b="1" dirty="0">
                <a:latin typeface="Times New Roman" pitchFamily="18" charset="0"/>
                <a:cs typeface="Times New Roman" pitchFamily="18" charset="0"/>
              </a:rPr>
              <a:t>para ejercitar con plenitud ante el sistema de justicia los derechos reconocidos por el ordenamiento jurídico.</a:t>
            </a:r>
          </a:p>
          <a:p>
            <a:pPr marL="0" indent="0" algn="just">
              <a:buNone/>
            </a:pPr>
            <a:r>
              <a:rPr lang="es-AR" sz="2000" dirty="0">
                <a:latin typeface="Times New Roman" pitchFamily="18" charset="0"/>
                <a:cs typeface="Times New Roman" pitchFamily="18" charset="0"/>
              </a:rPr>
              <a:t>Toma como causa de vulnerabilidad </a:t>
            </a:r>
            <a:r>
              <a:rPr lang="es-AR" sz="2000" b="1" dirty="0">
                <a:latin typeface="Times New Roman" pitchFamily="18" charset="0"/>
                <a:cs typeface="Times New Roman" pitchFamily="18" charset="0"/>
              </a:rPr>
              <a:t>la edad</a:t>
            </a:r>
            <a:r>
              <a:rPr lang="es-AR" sz="2000" dirty="0">
                <a:latin typeface="Times New Roman" pitchFamily="18" charset="0"/>
                <a:cs typeface="Times New Roman" pitchFamily="18" charset="0"/>
              </a:rPr>
              <a:t>. Y además de niños y adolescentes, considera al envejecimiento como una causa de vulnerabilidad cuando la persona adulta mayor encuentra especiales dificultades , atendiendo a sus capacidades funcionales y/o barreras, producto del entorno económico y social para ejercitar derechos ante el sistema judicial , con pleno respeto a su dignidad.</a:t>
            </a:r>
          </a:p>
        </p:txBody>
      </p:sp>
    </p:spTree>
    <p:extLst>
      <p:ext uri="{BB962C8B-B14F-4D97-AF65-F5344CB8AC3E}">
        <p14:creationId xmlns:p14="http://schemas.microsoft.com/office/powerpoint/2010/main" val="51206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C0971-EE6E-4442-99F6-2A2AA633CE3D}"/>
              </a:ext>
            </a:extLst>
          </p:cNvPr>
          <p:cNvSpPr>
            <a:spLocks noGrp="1"/>
          </p:cNvSpPr>
          <p:nvPr>
            <p:ph type="title"/>
          </p:nvPr>
        </p:nvSpPr>
        <p:spPr>
          <a:xfrm>
            <a:off x="1024128" y="585216"/>
            <a:ext cx="9720072" cy="793011"/>
          </a:xfrm>
        </p:spPr>
        <p:txBody>
          <a:bodyPr/>
          <a:lstStyle/>
          <a:p>
            <a:pPr algn="ctr"/>
            <a:r>
              <a:rPr lang="es-AR" dirty="0"/>
              <a:t>DISCAPACIDAD</a:t>
            </a:r>
          </a:p>
        </p:txBody>
      </p:sp>
      <p:sp>
        <p:nvSpPr>
          <p:cNvPr id="3" name="Marcador de contenido 2">
            <a:extLst>
              <a:ext uri="{FF2B5EF4-FFF2-40B4-BE49-F238E27FC236}">
                <a16:creationId xmlns:a16="http://schemas.microsoft.com/office/drawing/2014/main" id="{580F6830-D607-4C72-9477-900DE896124E}"/>
              </a:ext>
            </a:extLst>
          </p:cNvPr>
          <p:cNvSpPr>
            <a:spLocks noGrp="1"/>
          </p:cNvSpPr>
          <p:nvPr>
            <p:ph idx="1"/>
          </p:nvPr>
        </p:nvSpPr>
        <p:spPr>
          <a:xfrm>
            <a:off x="503583" y="1378227"/>
            <a:ext cx="11025808" cy="5261112"/>
          </a:xfrm>
        </p:spPr>
        <p:txBody>
          <a:bodyPr>
            <a:normAutofit fontScale="92500" lnSpcReduction="10000"/>
          </a:bodyPr>
          <a:lstStyle/>
          <a:p>
            <a:pPr algn="just"/>
            <a:r>
              <a:rPr lang="es-AR" b="1" dirty="0">
                <a:latin typeface="Times New Roman" panose="02020603050405020304" pitchFamily="18" charset="0"/>
                <a:cs typeface="Times New Roman" panose="02020603050405020304" pitchFamily="18" charset="0"/>
              </a:rPr>
              <a:t>Principal normativa</a:t>
            </a:r>
            <a:r>
              <a:rPr lang="es-AR" dirty="0">
                <a:latin typeface="Times New Roman" panose="02020603050405020304" pitchFamily="18" charset="0"/>
                <a:cs typeface="Times New Roman" panose="02020603050405020304" pitchFamily="18" charset="0"/>
              </a:rPr>
              <a:t>: Ley 26.378. </a:t>
            </a:r>
            <a:r>
              <a:rPr lang="es-AR" dirty="0" err="1">
                <a:latin typeface="Times New Roman" panose="02020603050405020304" pitchFamily="18" charset="0"/>
                <a:cs typeface="Times New Roman" panose="02020603050405020304" pitchFamily="18" charset="0"/>
              </a:rPr>
              <a:t>Apruébase</a:t>
            </a:r>
            <a:r>
              <a:rPr lang="es-AR" dirty="0">
                <a:latin typeface="Times New Roman" panose="02020603050405020304" pitchFamily="18" charset="0"/>
                <a:cs typeface="Times New Roman" panose="02020603050405020304" pitchFamily="18" charset="0"/>
              </a:rPr>
              <a:t> la Convención sobre los Derechos de las Personas con Discapacidad y su protocolo facultativo, aprobados mediante resolución de la Asamblea General de las Naciones Unidas del de diciembre de 2006. Promulgada: Junio 6 de 2008</a:t>
            </a:r>
          </a:p>
          <a:p>
            <a:pPr algn="just"/>
            <a:r>
              <a:rPr lang="es-AR" sz="2200" dirty="0">
                <a:latin typeface="Times New Roman" panose="02020603050405020304" pitchFamily="18" charset="0"/>
                <a:cs typeface="Times New Roman" panose="02020603050405020304" pitchFamily="18" charset="0"/>
              </a:rPr>
              <a:t>El propósito de la presente Convención es promover, proteger y asegurar el goce pleno y en condiciones de igualdad de todos los derechos humanos y libertades fundamentales por todas las personas con discapacidad, y promover el respeto de su dignidad inherente.</a:t>
            </a:r>
          </a:p>
          <a:p>
            <a:pPr algn="just"/>
            <a:r>
              <a:rPr lang="es-AR" sz="2200" dirty="0">
                <a:latin typeface="Times New Roman" panose="02020603050405020304" pitchFamily="18" charset="0"/>
                <a:cs typeface="Times New Roman" panose="02020603050405020304" pitchFamily="18" charset="0"/>
              </a:rPr>
              <a:t>Las personas con discapacidad incluyen a aquellas que tengan deficiencias físicas, mentales, intelectuales o sensoriales a largo plazo que, al interactuar con diversas barreras, puedan impedir su participación plena y efectiva en la sociedad, en igualdad de condiciones con las demás.</a:t>
            </a:r>
          </a:p>
          <a:p>
            <a:pPr algn="just"/>
            <a:r>
              <a:rPr lang="es-AR" dirty="0">
                <a:latin typeface="Times New Roman" panose="02020603050405020304" pitchFamily="18" charset="0"/>
                <a:cs typeface="Times New Roman" panose="02020603050405020304" pitchFamily="18" charset="0"/>
              </a:rPr>
              <a:t>Déficit:  normativo – lingüístico- lagunas </a:t>
            </a:r>
          </a:p>
          <a:p>
            <a:pPr algn="just"/>
            <a:r>
              <a:rPr lang="es-AR" dirty="0">
                <a:latin typeface="Times New Roman" panose="02020603050405020304" pitchFamily="18" charset="0"/>
                <a:cs typeface="Times New Roman" panose="02020603050405020304" pitchFamily="18" charset="0"/>
              </a:rPr>
              <a:t>22.431: alteración , desventaja, relación laboral, </a:t>
            </a:r>
            <a:r>
              <a:rPr lang="es-AR" dirty="0" err="1">
                <a:latin typeface="Times New Roman" panose="02020603050405020304" pitchFamily="18" charset="0"/>
                <a:cs typeface="Times New Roman" panose="02020603050405020304" pitchFamily="18" charset="0"/>
              </a:rPr>
              <a:t>andis</a:t>
            </a:r>
            <a:r>
              <a:rPr lang="es-AR" dirty="0">
                <a:latin typeface="Times New Roman" panose="02020603050405020304" pitchFamily="18" charset="0"/>
                <a:cs typeface="Times New Roman" panose="02020603050405020304" pitchFamily="18" charset="0"/>
              </a:rPr>
              <a:t> y tarea que art 19 </a:t>
            </a:r>
          </a:p>
          <a:p>
            <a:pPr algn="just"/>
            <a:r>
              <a:rPr lang="es-AR" dirty="0">
                <a:latin typeface="Times New Roman" panose="02020603050405020304" pitchFamily="18" charset="0"/>
                <a:cs typeface="Times New Roman" panose="02020603050405020304" pitchFamily="18" charset="0"/>
              </a:rPr>
              <a:t>24.241 no tiene un concepto de discapacidad, pero si de incapacidad referido únicamente a la imposibilidad de realizar tareas y de obtener un beneficio, que solo se relaciona con el 66% de la incapacidad laboral.</a:t>
            </a:r>
          </a:p>
          <a:p>
            <a:pPr algn="just"/>
            <a:r>
              <a:rPr lang="es-AR" dirty="0">
                <a:latin typeface="Times New Roman" panose="02020603050405020304" pitchFamily="18" charset="0"/>
                <a:cs typeface="Times New Roman" panose="02020603050405020304" pitchFamily="18" charset="0"/>
              </a:rPr>
              <a:t>OMS concepto amplio y general no solo para desarrollar una tarea , sino que tiene que ver con la persona y la salud , el ambiente y la sociedad. Es mas existe una clasificación que toma en cuenta el funcionamiento y la discapacidad  y los factores contextuales.</a:t>
            </a:r>
          </a:p>
          <a:p>
            <a:pPr algn="just"/>
            <a:r>
              <a:rPr lang="es-AR" dirty="0">
                <a:latin typeface="Times New Roman" panose="02020603050405020304" pitchFamily="18" charset="0"/>
                <a:cs typeface="Times New Roman" panose="02020603050405020304" pitchFamily="18" charset="0"/>
              </a:rPr>
              <a:t>Intersección. Discriminación.</a:t>
            </a:r>
          </a:p>
        </p:txBody>
      </p:sp>
    </p:spTree>
    <p:extLst>
      <p:ext uri="{BB962C8B-B14F-4D97-AF65-F5344CB8AC3E}">
        <p14:creationId xmlns:p14="http://schemas.microsoft.com/office/powerpoint/2010/main" val="280299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93151-7E60-4346-8126-2B4D10AC8819}"/>
              </a:ext>
            </a:extLst>
          </p:cNvPr>
          <p:cNvSpPr>
            <a:spLocks noGrp="1"/>
          </p:cNvSpPr>
          <p:nvPr>
            <p:ph type="title"/>
          </p:nvPr>
        </p:nvSpPr>
        <p:spPr/>
        <p:txBody>
          <a:bodyPr/>
          <a:lstStyle/>
          <a:p>
            <a:pPr algn="ctr"/>
            <a:r>
              <a:rPr lang="es-AR" dirty="0"/>
              <a:t>La clasificación(CIF)</a:t>
            </a:r>
          </a:p>
        </p:txBody>
      </p:sp>
      <p:pic>
        <p:nvPicPr>
          <p:cNvPr id="5" name="Marcador de contenido 4">
            <a:extLst>
              <a:ext uri="{FF2B5EF4-FFF2-40B4-BE49-F238E27FC236}">
                <a16:creationId xmlns:a16="http://schemas.microsoft.com/office/drawing/2014/main" id="{34FDB2CC-52A3-48EA-97A3-D36E88394736}"/>
              </a:ext>
            </a:extLst>
          </p:cNvPr>
          <p:cNvPicPr>
            <a:picLocks noGrp="1" noChangeAspect="1"/>
          </p:cNvPicPr>
          <p:nvPr>
            <p:ph idx="1"/>
          </p:nvPr>
        </p:nvPicPr>
        <p:blipFill rotWithShape="1">
          <a:blip r:embed="rId2"/>
          <a:srcRect l="4370" t="16885" r="29466" b="10158"/>
          <a:stretch/>
        </p:blipFill>
        <p:spPr>
          <a:xfrm>
            <a:off x="1104900" y="1696279"/>
            <a:ext cx="9980682" cy="4068416"/>
          </a:xfrm>
        </p:spPr>
      </p:pic>
    </p:spTree>
    <p:extLst>
      <p:ext uri="{BB962C8B-B14F-4D97-AF65-F5344CB8AC3E}">
        <p14:creationId xmlns:p14="http://schemas.microsoft.com/office/powerpoint/2010/main" val="235997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DA7066F-2D1C-4812-A8A0-06588A40F63D}"/>
              </a:ext>
            </a:extLst>
          </p:cNvPr>
          <p:cNvPicPr>
            <a:picLocks noChangeAspect="1"/>
          </p:cNvPicPr>
          <p:nvPr/>
        </p:nvPicPr>
        <p:blipFill>
          <a:blip r:embed="rId2"/>
          <a:stretch>
            <a:fillRect/>
          </a:stretch>
        </p:blipFill>
        <p:spPr>
          <a:xfrm>
            <a:off x="1698171" y="933061"/>
            <a:ext cx="8584164" cy="4758612"/>
          </a:xfrm>
          <a:prstGeom prst="rect">
            <a:avLst/>
          </a:prstGeom>
        </p:spPr>
      </p:pic>
    </p:spTree>
    <p:extLst>
      <p:ext uri="{BB962C8B-B14F-4D97-AF65-F5344CB8AC3E}">
        <p14:creationId xmlns:p14="http://schemas.microsoft.com/office/powerpoint/2010/main" val="171441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F33D5-8C99-4CF1-AE63-4AD36E8E00B4}"/>
              </a:ext>
            </a:extLst>
          </p:cNvPr>
          <p:cNvSpPr>
            <a:spLocks noGrp="1"/>
          </p:cNvSpPr>
          <p:nvPr>
            <p:ph type="title"/>
          </p:nvPr>
        </p:nvSpPr>
        <p:spPr/>
        <p:txBody>
          <a:bodyPr/>
          <a:lstStyle/>
          <a:p>
            <a:r>
              <a:rPr lang="es-AR" dirty="0"/>
              <a:t>Planteo del Caso Giménez-Choque-Martin</a:t>
            </a:r>
          </a:p>
        </p:txBody>
      </p:sp>
      <p:sp>
        <p:nvSpPr>
          <p:cNvPr id="3" name="Marcador de contenido 2">
            <a:extLst>
              <a:ext uri="{FF2B5EF4-FFF2-40B4-BE49-F238E27FC236}">
                <a16:creationId xmlns:a16="http://schemas.microsoft.com/office/drawing/2014/main" id="{DF43D6FE-41BB-404E-ABC1-548AF5F71397}"/>
              </a:ext>
            </a:extLst>
          </p:cNvPr>
          <p:cNvSpPr>
            <a:spLocks noGrp="1"/>
          </p:cNvSpPr>
          <p:nvPr>
            <p:ph idx="1"/>
          </p:nvPr>
        </p:nvSpPr>
        <p:spPr>
          <a:xfrm>
            <a:off x="342901" y="2336872"/>
            <a:ext cx="11487150" cy="4406827"/>
          </a:xfrm>
        </p:spPr>
        <p:txBody>
          <a:bodyPr>
            <a:normAutofit/>
          </a:bodyPr>
          <a:lstStyle/>
          <a:p>
            <a:pPr algn="just"/>
            <a:r>
              <a:rPr lang="es-AR" dirty="0"/>
              <a:t>Son apelaciones ante dictámenes de la CMC </a:t>
            </a:r>
          </a:p>
          <a:p>
            <a:pPr algn="just"/>
            <a:r>
              <a:rPr lang="es-AR" dirty="0"/>
              <a:t>Se buscaba obtener el % de invalidez necesario para el beneficio de Retiro </a:t>
            </a:r>
            <a:r>
              <a:rPr lang="es-AR" b="1" dirty="0"/>
              <a:t>“transitorios” </a:t>
            </a:r>
            <a:r>
              <a:rPr lang="es-AR" dirty="0"/>
              <a:t>por invalidez</a:t>
            </a:r>
          </a:p>
          <a:p>
            <a:pPr algn="just"/>
            <a:r>
              <a:rPr lang="es-AR" b="1" dirty="0"/>
              <a:t>Ministerio publico fiscal</a:t>
            </a:r>
            <a:r>
              <a:rPr lang="es-AR" dirty="0"/>
              <a:t>: CF Salta es </a:t>
            </a:r>
            <a:r>
              <a:rPr lang="es-AR" b="1" dirty="0"/>
              <a:t>incompetente</a:t>
            </a:r>
            <a:r>
              <a:rPr lang="es-AR" dirty="0"/>
              <a:t> : </a:t>
            </a:r>
            <a:r>
              <a:rPr lang="es-AR" u="sng" dirty="0"/>
              <a:t>competencia laboral del Poder Judicial de la Provincia de Salta</a:t>
            </a:r>
            <a:r>
              <a:rPr lang="es-AR" dirty="0"/>
              <a:t>, art. 46 de la ley 24.557, reformado por la ley 27.348.</a:t>
            </a:r>
          </a:p>
          <a:p>
            <a:pPr algn="just"/>
            <a:r>
              <a:rPr lang="es-AR" dirty="0"/>
              <a:t>Competencia de la CF Seguridad social : </a:t>
            </a:r>
          </a:p>
          <a:p>
            <a:pPr marL="0" indent="0" algn="just">
              <a:buNone/>
            </a:pPr>
            <a:r>
              <a:rPr lang="es-AR" dirty="0"/>
              <a:t>a) Ley 23.473 (15-10-1986) crea la cámara federal de la seguridad social y fija su competencia.</a:t>
            </a:r>
          </a:p>
          <a:p>
            <a:pPr marL="0" indent="0" algn="just">
              <a:buNone/>
            </a:pPr>
            <a:r>
              <a:rPr lang="es-AR" dirty="0"/>
              <a:t>b) Ley 24.241 Art 49 inc. 4 que establece: Las   resoluciones   de   la   comisión   médica   central   serán recurribles por ante la Cámara Nacional de Seguridad Social ..(1993)</a:t>
            </a:r>
          </a:p>
          <a:p>
            <a:pPr marL="0" indent="0" algn="just">
              <a:buNone/>
            </a:pPr>
            <a:r>
              <a:rPr lang="es-AR" dirty="0"/>
              <a:t>Plazos ante la CF Salta Recurso Interpuesto 1-02-2019 resuelto el 11-03-2019</a:t>
            </a:r>
          </a:p>
          <a:p>
            <a:pPr marL="0" indent="0" algn="just">
              <a:buNone/>
            </a:pPr>
            <a:r>
              <a:rPr lang="es-AR" dirty="0"/>
              <a:t>Son tres casos diferentes: Pensión hija discapacitada-RTI</a:t>
            </a:r>
          </a:p>
        </p:txBody>
      </p:sp>
    </p:spTree>
    <p:extLst>
      <p:ext uri="{BB962C8B-B14F-4D97-AF65-F5344CB8AC3E}">
        <p14:creationId xmlns:p14="http://schemas.microsoft.com/office/powerpoint/2010/main" val="3450666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87B24-F0E3-44DC-B883-F7ED4F54B826}"/>
              </a:ext>
            </a:extLst>
          </p:cNvPr>
          <p:cNvSpPr>
            <a:spLocks noGrp="1"/>
          </p:cNvSpPr>
          <p:nvPr>
            <p:ph type="title"/>
          </p:nvPr>
        </p:nvSpPr>
        <p:spPr/>
        <p:txBody>
          <a:bodyPr/>
          <a:lstStyle/>
          <a:p>
            <a:pPr algn="ctr"/>
            <a:r>
              <a:rPr lang="es-AR" sz="3600" dirty="0">
                <a:latin typeface="Times New Roman" panose="02020603050405020304" pitchFamily="18" charset="0"/>
                <a:cs typeface="Times New Roman" panose="02020603050405020304" pitchFamily="18" charset="0"/>
              </a:rPr>
              <a:t>Jurisprudencia</a:t>
            </a:r>
            <a:br>
              <a:rPr lang="es-AR" dirty="0"/>
            </a:br>
            <a:endParaRPr lang="es-AR" dirty="0"/>
          </a:p>
        </p:txBody>
      </p:sp>
      <p:sp>
        <p:nvSpPr>
          <p:cNvPr id="3" name="Marcador de contenido 2">
            <a:extLst>
              <a:ext uri="{FF2B5EF4-FFF2-40B4-BE49-F238E27FC236}">
                <a16:creationId xmlns:a16="http://schemas.microsoft.com/office/drawing/2014/main" id="{779B7EFD-06E5-484B-8279-8FC22A653923}"/>
              </a:ext>
            </a:extLst>
          </p:cNvPr>
          <p:cNvSpPr>
            <a:spLocks noGrp="1"/>
          </p:cNvSpPr>
          <p:nvPr>
            <p:ph idx="1"/>
          </p:nvPr>
        </p:nvSpPr>
        <p:spPr>
          <a:xfrm>
            <a:off x="235616" y="1484244"/>
            <a:ext cx="11719249" cy="5297556"/>
          </a:xfrm>
        </p:spPr>
        <p:txBody>
          <a:bodyPr>
            <a:normAutofit fontScale="85000" lnSpcReduction="20000"/>
          </a:bodyPr>
          <a:lstStyle/>
          <a:p>
            <a:r>
              <a:rPr lang="es-AR" sz="2400" dirty="0">
                <a:latin typeface="Times New Roman" panose="02020603050405020304" pitchFamily="18" charset="0"/>
                <a:cs typeface="Times New Roman" panose="02020603050405020304" pitchFamily="18" charset="0"/>
              </a:rPr>
              <a:t>MERELLO CORNEJO, ALICIA C/ANSES S/AMPARO . FSA 14261/2016 / CFSS 74148/2016</a:t>
            </a:r>
          </a:p>
          <a:p>
            <a:r>
              <a:rPr lang="es-AR" sz="2400" dirty="0">
                <a:latin typeface="Times New Roman" panose="02020603050405020304" pitchFamily="18" charset="0"/>
                <a:cs typeface="Times New Roman" panose="02020603050405020304" pitchFamily="18" charset="0"/>
              </a:rPr>
              <a:t>SANCHEZ MARÍA ROSA  C/ANSES S/ RETIRO POR INVALIDEZ.  FSA 17546/2016/CFSS 99101/2016</a:t>
            </a:r>
          </a:p>
          <a:p>
            <a:r>
              <a:rPr lang="es-AR" sz="2400" dirty="0">
                <a:latin typeface="Times New Roman" panose="02020603050405020304" pitchFamily="18" charset="0"/>
                <a:cs typeface="Times New Roman" panose="02020603050405020304" pitchFamily="18" charset="0"/>
              </a:rPr>
              <a:t>MONTENEGRO, GRACIELA BEATRIZ C/ ANSES S/AMPARO LEY 16.986 . FSA 001224/2019**</a:t>
            </a:r>
          </a:p>
          <a:p>
            <a:r>
              <a:rPr lang="es-AR" sz="2400" dirty="0">
                <a:latin typeface="Times New Roman" panose="02020603050405020304" pitchFamily="18" charset="0"/>
                <a:cs typeface="Times New Roman" panose="02020603050405020304" pitchFamily="18" charset="0"/>
              </a:rPr>
              <a:t>LLANE, GLORIA LIDIA C/ ANSES S/MEDIDA AUTOSATISFACTIVA  FSA 26458/2018 </a:t>
            </a:r>
          </a:p>
          <a:p>
            <a:r>
              <a:rPr lang="es-AR" sz="2400" dirty="0">
                <a:latin typeface="Times New Roman" panose="02020603050405020304" pitchFamily="18" charset="0"/>
                <a:cs typeface="Times New Roman" panose="02020603050405020304" pitchFamily="18" charset="0"/>
              </a:rPr>
              <a:t>MERCADO ROSANA BEATRIZ C/ ANSES S/AMPARO ART 49 FSA 23426/2018</a:t>
            </a:r>
          </a:p>
          <a:p>
            <a:pPr marL="0" indent="0">
              <a:buNone/>
            </a:pPr>
            <a:r>
              <a:rPr lang="es-AR" sz="2400" b="1" u="sng" dirty="0">
                <a:latin typeface="Times New Roman" panose="02020603050405020304" pitchFamily="18" charset="0"/>
                <a:cs typeface="Times New Roman" panose="02020603050405020304" pitchFamily="18" charset="0"/>
              </a:rPr>
              <a:t>COMPETENCIA</a:t>
            </a:r>
          </a:p>
          <a:p>
            <a:r>
              <a:rPr lang="es-AR" sz="2400" dirty="0">
                <a:latin typeface="Times New Roman" panose="02020603050405020304" pitchFamily="18" charset="0"/>
                <a:cs typeface="Times New Roman" panose="02020603050405020304" pitchFamily="18" charset="0"/>
              </a:rPr>
              <a:t>LUNA DAVID ORLADO  C/ANSES S/ RETIRO POR INVALIDEZ  CFSS 69021/2014 </a:t>
            </a:r>
          </a:p>
          <a:p>
            <a:r>
              <a:rPr lang="es-AR" sz="2400" dirty="0">
                <a:latin typeface="Times New Roman" panose="02020603050405020304" pitchFamily="18" charset="0"/>
                <a:cs typeface="Times New Roman" panose="02020603050405020304" pitchFamily="18" charset="0"/>
              </a:rPr>
              <a:t>MARTIN, CLAUDIA INES C/ COMISION MEDICA CENTRAL Y/O ANSES S/RECURSO DIRECTO LEY 24.241. FSA 000106/2019/ </a:t>
            </a:r>
            <a:r>
              <a:rPr lang="es-AR" sz="2400" dirty="0" err="1">
                <a:latin typeface="Times New Roman" panose="02020603050405020304" pitchFamily="18" charset="0"/>
                <a:cs typeface="Times New Roman" panose="02020603050405020304" pitchFamily="18" charset="0"/>
              </a:rPr>
              <a:t>Gimenez</a:t>
            </a:r>
            <a:r>
              <a:rPr lang="es-AR" sz="2400" dirty="0">
                <a:latin typeface="Times New Roman" panose="02020603050405020304" pitchFamily="18" charset="0"/>
                <a:cs typeface="Times New Roman" panose="02020603050405020304" pitchFamily="18" charset="0"/>
              </a:rPr>
              <a:t>/ Choque </a:t>
            </a:r>
          </a:p>
          <a:p>
            <a:pPr marL="0" indent="0" algn="just">
              <a:buNone/>
            </a:pPr>
            <a:r>
              <a:rPr lang="es-AR" sz="2800" b="1" u="sng" dirty="0">
                <a:latin typeface="Times New Roman" panose="02020603050405020304" pitchFamily="18" charset="0"/>
                <a:cs typeface="Times New Roman" panose="02020603050405020304" pitchFamily="18" charset="0"/>
              </a:rPr>
              <a:t>EVALUACIÓN:  SOSA RAUL art 49 CSJN. </a:t>
            </a:r>
            <a:r>
              <a:rPr lang="es-AR" sz="2800" dirty="0">
                <a:latin typeface="Times New Roman" panose="02020603050405020304" pitchFamily="18" charset="0"/>
                <a:cs typeface="Times New Roman" panose="02020603050405020304" pitchFamily="18" charset="0"/>
              </a:rPr>
              <a:t>4°) Que en efecto, el mencionado arto 48, inc. a, de a ley 24.241 establece con claridad que tendrán derecho al retiro por invalidez los afiliados que se incapaciten física o intelectualmente en forma total por cualquier causa, presumiéndose que la incapacidad es total cuando la invalidez produzca en su capacidad laborativa una disminución del 66% o más, </a:t>
            </a:r>
            <a:r>
              <a:rPr lang="es-AR" sz="2800" b="1" dirty="0">
                <a:latin typeface="Times New Roman" panose="02020603050405020304" pitchFamily="18" charset="0"/>
                <a:cs typeface="Times New Roman" panose="02020603050405020304" pitchFamily="18" charset="0"/>
              </a:rPr>
              <a:t>excluyéndose las invalideces sociales o de ganancias.</a:t>
            </a:r>
          </a:p>
        </p:txBody>
      </p:sp>
    </p:spTree>
    <p:extLst>
      <p:ext uri="{BB962C8B-B14F-4D97-AF65-F5344CB8AC3E}">
        <p14:creationId xmlns:p14="http://schemas.microsoft.com/office/powerpoint/2010/main" val="295229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3C185B-4A8E-45ED-9E8C-781B0E9B145E}"/>
              </a:ext>
            </a:extLst>
          </p:cNvPr>
          <p:cNvSpPr>
            <a:spLocks noGrp="1"/>
          </p:cNvSpPr>
          <p:nvPr>
            <p:ph type="title"/>
          </p:nvPr>
        </p:nvSpPr>
        <p:spPr/>
        <p:txBody>
          <a:bodyPr/>
          <a:lstStyle/>
          <a:p>
            <a:pPr algn="ctr"/>
            <a:r>
              <a:rPr lang="es-AR" dirty="0"/>
              <a:t>Multiplicidad de causas</a:t>
            </a:r>
          </a:p>
        </p:txBody>
      </p:sp>
      <p:pic>
        <p:nvPicPr>
          <p:cNvPr id="5" name="Marcador de contenido 4">
            <a:extLst>
              <a:ext uri="{FF2B5EF4-FFF2-40B4-BE49-F238E27FC236}">
                <a16:creationId xmlns:a16="http://schemas.microsoft.com/office/drawing/2014/main" id="{8CF0F33B-B73F-4A92-8701-A7E34BA68C9C}"/>
              </a:ext>
            </a:extLst>
          </p:cNvPr>
          <p:cNvPicPr>
            <a:picLocks noGrp="1" noChangeAspect="1"/>
          </p:cNvPicPr>
          <p:nvPr>
            <p:ph idx="1"/>
          </p:nvPr>
        </p:nvPicPr>
        <p:blipFill rotWithShape="1">
          <a:blip r:embed="rId2"/>
          <a:srcRect l="2840" t="32245" r="4729" b="43412"/>
          <a:stretch/>
        </p:blipFill>
        <p:spPr>
          <a:xfrm>
            <a:off x="858417" y="2407298"/>
            <a:ext cx="10196437" cy="3023118"/>
          </a:xfrm>
        </p:spPr>
      </p:pic>
    </p:spTree>
    <p:extLst>
      <p:ext uri="{BB962C8B-B14F-4D97-AF65-F5344CB8AC3E}">
        <p14:creationId xmlns:p14="http://schemas.microsoft.com/office/powerpoint/2010/main" val="45060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11A4DCC-1AC1-42F2-8B84-A94DC521D6C1}"/>
              </a:ext>
            </a:extLst>
          </p:cNvPr>
          <p:cNvPicPr>
            <a:picLocks noChangeAspect="1"/>
          </p:cNvPicPr>
          <p:nvPr/>
        </p:nvPicPr>
        <p:blipFill rotWithShape="1">
          <a:blip r:embed="rId2" cstate="print"/>
          <a:srcRect l="25653" t="15442" r="23696" b="13218"/>
          <a:stretch/>
        </p:blipFill>
        <p:spPr>
          <a:xfrm>
            <a:off x="-110837" y="242748"/>
            <a:ext cx="6986170" cy="4340158"/>
          </a:xfrm>
          <a:prstGeom prst="rect">
            <a:avLst/>
          </a:prstGeom>
        </p:spPr>
      </p:pic>
      <p:pic>
        <p:nvPicPr>
          <p:cNvPr id="3" name="Imagen 2">
            <a:extLst>
              <a:ext uri="{FF2B5EF4-FFF2-40B4-BE49-F238E27FC236}">
                <a16:creationId xmlns:a16="http://schemas.microsoft.com/office/drawing/2014/main" id="{60D498C4-B55D-40ED-9D9C-916613292549}"/>
              </a:ext>
            </a:extLst>
          </p:cNvPr>
          <p:cNvPicPr>
            <a:picLocks noChangeAspect="1"/>
          </p:cNvPicPr>
          <p:nvPr/>
        </p:nvPicPr>
        <p:blipFill>
          <a:blip r:embed="rId3" cstate="print"/>
          <a:stretch>
            <a:fillRect/>
          </a:stretch>
        </p:blipFill>
        <p:spPr>
          <a:xfrm>
            <a:off x="5741210" y="4445173"/>
            <a:ext cx="6212491" cy="2245386"/>
          </a:xfrm>
          <a:prstGeom prst="rect">
            <a:avLst/>
          </a:prstGeom>
          <a:ln w="76200">
            <a:solidFill>
              <a:schemeClr val="tx1"/>
            </a:solidFill>
          </a:ln>
        </p:spPr>
      </p:pic>
    </p:spTree>
    <p:extLst>
      <p:ext uri="{BB962C8B-B14F-4D97-AF65-F5344CB8AC3E}">
        <p14:creationId xmlns:p14="http://schemas.microsoft.com/office/powerpoint/2010/main" val="427682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C4FEA-DECE-45B0-ABD5-68F922D25052}"/>
              </a:ext>
            </a:extLst>
          </p:cNvPr>
          <p:cNvSpPr>
            <a:spLocks noGrp="1"/>
          </p:cNvSpPr>
          <p:nvPr>
            <p:ph type="title"/>
          </p:nvPr>
        </p:nvSpPr>
        <p:spPr>
          <a:xfrm>
            <a:off x="1024128" y="570928"/>
            <a:ext cx="9720072" cy="1499616"/>
          </a:xfrm>
        </p:spPr>
        <p:txBody>
          <a:bodyPr/>
          <a:lstStyle/>
          <a:p>
            <a:pPr algn="ctr"/>
            <a:r>
              <a:rPr lang="es-AR" dirty="0"/>
              <a:t>Resolución de la Sala 1 de la Cámara federal de Salta</a:t>
            </a:r>
          </a:p>
        </p:txBody>
      </p:sp>
      <p:sp>
        <p:nvSpPr>
          <p:cNvPr id="3" name="Marcador de contenido 2">
            <a:extLst>
              <a:ext uri="{FF2B5EF4-FFF2-40B4-BE49-F238E27FC236}">
                <a16:creationId xmlns:a16="http://schemas.microsoft.com/office/drawing/2014/main" id="{7AB90BBA-D288-4DF3-95C0-29AB56837214}"/>
              </a:ext>
            </a:extLst>
          </p:cNvPr>
          <p:cNvSpPr>
            <a:spLocks noGrp="1"/>
          </p:cNvSpPr>
          <p:nvPr>
            <p:ph idx="1"/>
          </p:nvPr>
        </p:nvSpPr>
        <p:spPr>
          <a:xfrm>
            <a:off x="238125" y="2070544"/>
            <a:ext cx="11715750" cy="4586287"/>
          </a:xfrm>
        </p:spPr>
        <p:txBody>
          <a:bodyPr>
            <a:normAutofit/>
          </a:bodyPr>
          <a:lstStyle/>
          <a:p>
            <a:pPr>
              <a:buFont typeface="Wingdings" panose="05000000000000000000" pitchFamily="2" charset="2"/>
              <a:buChar char="q"/>
            </a:pPr>
            <a:r>
              <a:rPr lang="es-AR" dirty="0"/>
              <a:t>Se declara incompetente</a:t>
            </a:r>
          </a:p>
          <a:p>
            <a:pPr>
              <a:buFont typeface="Wingdings" panose="05000000000000000000" pitchFamily="2" charset="2"/>
              <a:buChar char="q"/>
            </a:pPr>
            <a:r>
              <a:rPr lang="es-AR" dirty="0"/>
              <a:t>NO es competencia de la justicia laboral sino de la Cámara federal de la seguridad social</a:t>
            </a:r>
          </a:p>
          <a:p>
            <a:pPr algn="just">
              <a:buFont typeface="Wingdings" panose="05000000000000000000" pitchFamily="2" charset="2"/>
              <a:buChar char="q"/>
            </a:pPr>
            <a:r>
              <a:rPr lang="es-AR" dirty="0"/>
              <a:t>Inaplicable “Pedraza Héctor Hugo” distingue entre  las apelaciones   contra   fallos   de   primera   instancia   relativos   a   la   materia previsional, mientras que en el  sub lite  no se está en presencia de resolución judicial alguna.</a:t>
            </a:r>
          </a:p>
          <a:p>
            <a:pPr algn="just">
              <a:buFont typeface="Wingdings" panose="05000000000000000000" pitchFamily="2" charset="2"/>
              <a:buChar char="q"/>
            </a:pPr>
            <a:r>
              <a:rPr lang="es-AR" dirty="0"/>
              <a:t>La   resolución   aquí   controvertida deriva   de   un   procedimiento   recursivo   previo,   ya   sustanciado   por   ante   un organismo centralizado con </a:t>
            </a:r>
            <a:r>
              <a:rPr lang="es-AR" dirty="0">
                <a:highlight>
                  <a:srgbClr val="FFFF00"/>
                </a:highlight>
              </a:rPr>
              <a:t>sede en la Capital Federal </a:t>
            </a:r>
            <a:r>
              <a:rPr lang="es-AR" dirty="0"/>
              <a:t>y que en el caso no resulta de aplicación la competencia establecida por la ley 24.557 de “Riesgo de Trabajo” -como la postula el Fiscal-, sino las disposiciones de   la   ley   24.241,   en   cuya   virtud   ya   se   hubo   expresado   este   Tribunal sosteniendo su incompetencia en el </a:t>
            </a:r>
            <a:r>
              <a:rPr lang="es-AR" dirty="0">
                <a:highlight>
                  <a:srgbClr val="FFFF00"/>
                </a:highlight>
              </a:rPr>
              <a:t>precedente “Luna, David Orlando”, </a:t>
            </a:r>
            <a:r>
              <a:rPr lang="es-AR" dirty="0" err="1"/>
              <a:t>sent</a:t>
            </a:r>
            <a:r>
              <a:rPr lang="es-AR" dirty="0"/>
              <a:t>. del 16 de junio de 2014 (expte. FSA 7339/2014/CA1), entre otros</a:t>
            </a:r>
          </a:p>
          <a:p>
            <a:pPr>
              <a:buFont typeface="Wingdings" panose="05000000000000000000" pitchFamily="2" charset="2"/>
              <a:buChar char="q"/>
            </a:pPr>
            <a:r>
              <a:rPr lang="es-AR" dirty="0"/>
              <a:t>No se expidió sobre el planteo subsidiario del otorgamiento del beneficio de pensión</a:t>
            </a:r>
          </a:p>
        </p:txBody>
      </p:sp>
    </p:spTree>
    <p:extLst>
      <p:ext uri="{BB962C8B-B14F-4D97-AF65-F5344CB8AC3E}">
        <p14:creationId xmlns:p14="http://schemas.microsoft.com/office/powerpoint/2010/main" val="4256086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8E795BE-20E1-4B09-9A19-B340D21C5E71}"/>
              </a:ext>
            </a:extLst>
          </p:cNvPr>
          <p:cNvSpPr>
            <a:spLocks noGrp="1"/>
          </p:cNvSpPr>
          <p:nvPr>
            <p:ph type="title"/>
          </p:nvPr>
        </p:nvSpPr>
        <p:spPr>
          <a:xfrm>
            <a:off x="1024128" y="585216"/>
            <a:ext cx="9720072" cy="1200722"/>
          </a:xfrm>
        </p:spPr>
        <p:txBody>
          <a:bodyPr/>
          <a:lstStyle/>
          <a:p>
            <a:pPr algn="ctr"/>
            <a:r>
              <a:rPr lang="es-AR" dirty="0"/>
              <a:t>Planteo ante la CSJN</a:t>
            </a:r>
          </a:p>
        </p:txBody>
      </p:sp>
      <p:sp>
        <p:nvSpPr>
          <p:cNvPr id="6" name="Marcador de contenido 5">
            <a:extLst>
              <a:ext uri="{FF2B5EF4-FFF2-40B4-BE49-F238E27FC236}">
                <a16:creationId xmlns:a16="http://schemas.microsoft.com/office/drawing/2014/main" id="{B9786E68-379A-4601-B7D1-53F7F276F5EE}"/>
              </a:ext>
            </a:extLst>
          </p:cNvPr>
          <p:cNvSpPr>
            <a:spLocks noGrp="1"/>
          </p:cNvSpPr>
          <p:nvPr>
            <p:ph idx="1"/>
          </p:nvPr>
        </p:nvSpPr>
        <p:spPr>
          <a:xfrm>
            <a:off x="0" y="1785938"/>
            <a:ext cx="12191999" cy="5072061"/>
          </a:xfrm>
        </p:spPr>
        <p:txBody>
          <a:bodyPr>
            <a:normAutofit fontScale="92500" lnSpcReduction="20000"/>
          </a:bodyPr>
          <a:lstStyle/>
          <a:p>
            <a:pPr algn="just">
              <a:buFont typeface="Wingdings" panose="05000000000000000000" pitchFamily="2" charset="2"/>
              <a:buChar char="q"/>
            </a:pPr>
            <a:r>
              <a:rPr lang="es-AR" dirty="0"/>
              <a:t> Impedimento del acceso a la jurisdicción por la declaración de incompetencia. La remisión a la Cámara Federal de la Seguridad Social acceso a justicia, tutela judicial efectiva e igualdad ante la ley.</a:t>
            </a:r>
          </a:p>
          <a:p>
            <a:pPr algn="just">
              <a:buFont typeface="Wingdings" panose="05000000000000000000" pitchFamily="2" charset="2"/>
              <a:buChar char="q"/>
            </a:pPr>
            <a:r>
              <a:rPr lang="es-AR" dirty="0"/>
              <a:t>CFSS: demora -ya ha resuelto no tratar estos casos porque considera que es errado el procedimiento- gastos</a:t>
            </a:r>
          </a:p>
          <a:p>
            <a:pPr algn="just">
              <a:buFont typeface="Wingdings" panose="05000000000000000000" pitchFamily="2" charset="2"/>
              <a:buChar char="q"/>
            </a:pPr>
            <a:r>
              <a:rPr lang="es-AR" dirty="0"/>
              <a:t>Debe garantizarse el acceso a la justicia de sujetos vulnerables -100 reglas de Brasilia-</a:t>
            </a:r>
          </a:p>
          <a:p>
            <a:pPr algn="just">
              <a:buFont typeface="Wingdings" panose="05000000000000000000" pitchFamily="2" charset="2"/>
              <a:buChar char="q"/>
            </a:pPr>
            <a:r>
              <a:rPr lang="es-AR" dirty="0"/>
              <a:t>Son vulnerables por la situación de total desamparo, sin un haber que les permita subsistir y  sin obra social, en el momento en que más se necesita, es decir cuando se sucede el hecho generado que la prestación de la seguridad DEBE cubrir. </a:t>
            </a:r>
          </a:p>
          <a:p>
            <a:pPr algn="just">
              <a:buFont typeface="Wingdings" panose="05000000000000000000" pitchFamily="2" charset="2"/>
              <a:buChar char="q"/>
            </a:pPr>
            <a:r>
              <a:rPr lang="es-AR" dirty="0"/>
              <a:t>Sentencia arbitraria por exceso ritual manifiesto reñido con la esencia de una vía que tiende a priorizar el acceso inmediato a la jurisdicción, y violenta el derecho de defensa en juicio y el principio de igualdad</a:t>
            </a:r>
          </a:p>
          <a:p>
            <a:pPr algn="just">
              <a:buFont typeface="Wingdings" panose="05000000000000000000" pitchFamily="2" charset="2"/>
              <a:buChar char="q"/>
            </a:pPr>
            <a:r>
              <a:rPr lang="es-AR" dirty="0"/>
              <a:t>Afectación del derecho de defensa</a:t>
            </a:r>
          </a:p>
          <a:p>
            <a:pPr algn="just">
              <a:buFont typeface="Wingdings" panose="05000000000000000000" pitchFamily="2" charset="2"/>
              <a:buChar char="q"/>
            </a:pPr>
            <a:r>
              <a:rPr lang="es-AR" dirty="0"/>
              <a:t>Cuestión federal compleja directa por el enfrentamiento entre una norma y la CN art 16,18, 75 </a:t>
            </a:r>
            <a:r>
              <a:rPr lang="es-AR" dirty="0" err="1"/>
              <a:t>inc</a:t>
            </a:r>
            <a:r>
              <a:rPr lang="es-AR" dirty="0"/>
              <a:t> 23 y las normas del bloque constitucional y afecta directamente la supremacía constitucional, por lo que es el objeto directo del control de constitucionalidad . </a:t>
            </a:r>
          </a:p>
          <a:p>
            <a:pPr algn="just">
              <a:buFont typeface="Wingdings" panose="05000000000000000000" pitchFamily="2" charset="2"/>
              <a:buChar char="q"/>
            </a:pPr>
            <a:r>
              <a:rPr lang="es-AR" dirty="0"/>
              <a:t>La interpretación constitucional del art. 49 inc. 4  debe hacerse en consonancia con la línea de la jurisprudencia de la Corte y con los Tratados Internaciones incorporados a ella como la Convención Americana de Derechos Humanos, y la Convención sobre los Derechos de Personas con Discapacidad de las Naciones Unidas, más las “Reglas de Brasilia” sobre el acceso a la Justicia de las personas en condición de vulnerabilidad</a:t>
            </a:r>
          </a:p>
          <a:p>
            <a:pPr algn="just">
              <a:buFont typeface="Wingdings" panose="05000000000000000000" pitchFamily="2" charset="2"/>
              <a:buChar char="q"/>
            </a:pPr>
            <a:r>
              <a:rPr lang="es-AR" b="1" dirty="0"/>
              <a:t>Furlan-Pedraza-Constantino-100 reglas de Brasilia</a:t>
            </a:r>
          </a:p>
          <a:p>
            <a:endParaRPr lang="es-AR" dirty="0"/>
          </a:p>
        </p:txBody>
      </p:sp>
    </p:spTree>
    <p:extLst>
      <p:ext uri="{BB962C8B-B14F-4D97-AF65-F5344CB8AC3E}">
        <p14:creationId xmlns:p14="http://schemas.microsoft.com/office/powerpoint/2010/main" val="315052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53BB6-E70F-4C8E-B5FF-8C726E81BB68}"/>
              </a:ext>
            </a:extLst>
          </p:cNvPr>
          <p:cNvSpPr>
            <a:spLocks noGrp="1"/>
          </p:cNvSpPr>
          <p:nvPr>
            <p:ph type="title"/>
          </p:nvPr>
        </p:nvSpPr>
        <p:spPr/>
        <p:txBody>
          <a:bodyPr/>
          <a:lstStyle/>
          <a:p>
            <a:pPr algn="ctr"/>
            <a:r>
              <a:rPr lang="es-AR" dirty="0"/>
              <a:t>REQUISITO PARA LA OBTENCIÓN DE RTI</a:t>
            </a:r>
          </a:p>
        </p:txBody>
      </p:sp>
      <p:sp>
        <p:nvSpPr>
          <p:cNvPr id="3" name="Marcador de contenido 2">
            <a:extLst>
              <a:ext uri="{FF2B5EF4-FFF2-40B4-BE49-F238E27FC236}">
                <a16:creationId xmlns:a16="http://schemas.microsoft.com/office/drawing/2014/main" id="{F1D2AD34-83D4-450B-8095-9184BA1B3066}"/>
              </a:ext>
            </a:extLst>
          </p:cNvPr>
          <p:cNvSpPr>
            <a:spLocks noGrp="1"/>
          </p:cNvSpPr>
          <p:nvPr>
            <p:ph idx="1"/>
          </p:nvPr>
        </p:nvSpPr>
        <p:spPr>
          <a:xfrm>
            <a:off x="1104900" y="1600199"/>
            <a:ext cx="9982200" cy="4999383"/>
          </a:xfrm>
        </p:spPr>
        <p:txBody>
          <a:bodyPr>
            <a:normAutofit/>
          </a:bodyPr>
          <a:lstStyle/>
          <a:p>
            <a:r>
              <a:rPr lang="es-AR" dirty="0"/>
              <a:t>INCAPACIDAD FISICA O INTELECTUAL 66%</a:t>
            </a:r>
          </a:p>
          <a:p>
            <a:r>
              <a:rPr lang="es-AR" dirty="0"/>
              <a:t>NO SER MAYOR DE 65 AÑOS- ( + DE 65 PEA POR RTI AVANZADA)</a:t>
            </a:r>
          </a:p>
          <a:p>
            <a:r>
              <a:rPr lang="es-AR" dirty="0"/>
              <a:t>NO TENER DERECHO A LA PBU.</a:t>
            </a:r>
          </a:p>
          <a:p>
            <a:r>
              <a:rPr lang="es-AR" dirty="0"/>
              <a:t>SER APORTANTE REGULAR O IRREGULAR CON DERECHO</a:t>
            </a:r>
          </a:p>
          <a:p>
            <a:r>
              <a:rPr lang="es-AR" dirty="0"/>
              <a:t>LA INVALIDEZ TOTAL DEBE EXCEDER UN TIEMPO MINIMO ACREDITADO POR LA NORMA</a:t>
            </a:r>
          </a:p>
          <a:p>
            <a:r>
              <a:rPr lang="es-AR" dirty="0"/>
              <a:t>NO PERCIBIR LA PRESTACION POR INCAPACIDAD LABORAL TEMPORARIA POR ACCIDENTE DE TRABAJO O ENFERMEDAD PROFESIONAL</a:t>
            </a:r>
          </a:p>
          <a:p>
            <a:r>
              <a:rPr lang="es-AR" dirty="0"/>
              <a:t>NO PERCIBIR PRESTACION DINERARIA POR INCAPACIDAD LABORAL PERMANENTE TOTAL PROVISORIA POR ACCIDENTE DE TRABAJO O ENFERMEDAD PROFESIONAL.</a:t>
            </a:r>
          </a:p>
          <a:p>
            <a:r>
              <a:rPr lang="es-AR" dirty="0"/>
              <a:t>NO ESTAR INCAPACITADO A LA AFILIACION O AL INGRESO COMO TRABAJADOR POR LA PATOLOGIA QUE GENERA LA INCAPACIDAD POR LA CUAL PRETENDE ACCEDER A LA RTI</a:t>
            </a:r>
          </a:p>
          <a:p>
            <a:endParaRPr lang="es-AR" dirty="0"/>
          </a:p>
        </p:txBody>
      </p:sp>
    </p:spTree>
    <p:extLst>
      <p:ext uri="{BB962C8B-B14F-4D97-AF65-F5344CB8AC3E}">
        <p14:creationId xmlns:p14="http://schemas.microsoft.com/office/powerpoint/2010/main" val="123773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2B545-ACE7-48FB-B459-DB73914486DF}"/>
              </a:ext>
            </a:extLst>
          </p:cNvPr>
          <p:cNvSpPr>
            <a:spLocks noGrp="1"/>
          </p:cNvSpPr>
          <p:nvPr>
            <p:ph type="title"/>
          </p:nvPr>
        </p:nvSpPr>
        <p:spPr/>
        <p:txBody>
          <a:bodyPr/>
          <a:lstStyle/>
          <a:p>
            <a:pPr algn="ctr"/>
            <a:r>
              <a:rPr lang="es-AR" dirty="0"/>
              <a:t>Dictamen fiscal </a:t>
            </a:r>
          </a:p>
        </p:txBody>
      </p:sp>
      <p:sp>
        <p:nvSpPr>
          <p:cNvPr id="3" name="Marcador de contenido 2">
            <a:extLst>
              <a:ext uri="{FF2B5EF4-FFF2-40B4-BE49-F238E27FC236}">
                <a16:creationId xmlns:a16="http://schemas.microsoft.com/office/drawing/2014/main" id="{CFF57ABC-234B-422A-AA95-01FCF3B0017D}"/>
              </a:ext>
            </a:extLst>
          </p:cNvPr>
          <p:cNvSpPr>
            <a:spLocks noGrp="1"/>
          </p:cNvSpPr>
          <p:nvPr>
            <p:ph idx="1"/>
          </p:nvPr>
        </p:nvSpPr>
        <p:spPr>
          <a:xfrm>
            <a:off x="128589" y="1914526"/>
            <a:ext cx="11758612" cy="4743450"/>
          </a:xfrm>
        </p:spPr>
        <p:txBody>
          <a:bodyPr>
            <a:normAutofit/>
          </a:bodyPr>
          <a:lstStyle/>
          <a:p>
            <a:pPr algn="just">
              <a:buFont typeface="Wingdings" panose="05000000000000000000" pitchFamily="2" charset="2"/>
              <a:buChar char="q"/>
            </a:pPr>
            <a:r>
              <a:rPr lang="es-AR" b="1" dirty="0"/>
              <a:t>Cuestión federal </a:t>
            </a:r>
            <a:r>
              <a:rPr lang="es-AR" dirty="0"/>
              <a:t>consiste en determinar si en  las circunstancias del caso, la atribución de competencia a la Cámara Federal de la  Seguridad Social realizada por el artículo 49, inciso 4, primer párrafo, de la ley  24.241 para entender en el recurso directo contra la decisión de la CMC lesiona el  derecho de la actora a la igualdad ante la ley y a la protección judicial efectiva.</a:t>
            </a:r>
          </a:p>
          <a:p>
            <a:pPr algn="just">
              <a:buFont typeface="Wingdings" panose="05000000000000000000" pitchFamily="2" charset="2"/>
              <a:buChar char="q"/>
            </a:pPr>
            <a:r>
              <a:rPr lang="es-AR" dirty="0"/>
              <a:t>el asunto encuentra adecuada respuesta en los fundamentos brindados por la Corte Suprema en Fallos: 337:530, "Pedraza" (sentencia del 6 de mayo de 2014). </a:t>
            </a:r>
          </a:p>
          <a:p>
            <a:pPr algn="just">
              <a:buFont typeface="Wingdings" panose="05000000000000000000" pitchFamily="2" charset="2"/>
              <a:buChar char="q"/>
            </a:pPr>
            <a:r>
              <a:rPr lang="es-AR" dirty="0"/>
              <a:t>la concentración de la  competencia recursiva en un tribunal único con asiento a gran distancia del ,domicilio de la interesada, con inevitables consecuencias en términos de costos y dilaciones, configura una barrera de acceso en el trámite de un reclamo apremiante  y de índole alimentaria que no satisface el deber de adecuación de los  procedimientos a su condición de discapacidad</a:t>
            </a:r>
          </a:p>
          <a:p>
            <a:pPr algn="just">
              <a:buFont typeface="Wingdings" panose="05000000000000000000" pitchFamily="2" charset="2"/>
              <a:buChar char="q"/>
            </a:pPr>
            <a:r>
              <a:rPr lang="es-AR" dirty="0"/>
              <a:t>La regla de competencia dispuesta en el artículo 49, inciso 4, primer párrafo, de la ley 24.241, en las circunstancias particulares examinadas en esta causa, afecta el derecho de la recurrente a una tutela judicial efectiva en condiciones de igualdad, por lo que resulta inconstitucional</a:t>
            </a:r>
          </a:p>
        </p:txBody>
      </p:sp>
    </p:spTree>
    <p:extLst>
      <p:ext uri="{BB962C8B-B14F-4D97-AF65-F5344CB8AC3E}">
        <p14:creationId xmlns:p14="http://schemas.microsoft.com/office/powerpoint/2010/main" val="1186637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B14A5-EA30-46E5-9BCF-8A0F3E117A66}"/>
              </a:ext>
            </a:extLst>
          </p:cNvPr>
          <p:cNvSpPr>
            <a:spLocks noGrp="1"/>
          </p:cNvSpPr>
          <p:nvPr>
            <p:ph type="title"/>
          </p:nvPr>
        </p:nvSpPr>
        <p:spPr/>
        <p:txBody>
          <a:bodyPr/>
          <a:lstStyle/>
          <a:p>
            <a:pPr algn="ctr"/>
            <a:r>
              <a:rPr lang="es-AR" dirty="0"/>
              <a:t>Fundamentos del fallo de CSJN</a:t>
            </a:r>
          </a:p>
        </p:txBody>
      </p:sp>
      <p:sp>
        <p:nvSpPr>
          <p:cNvPr id="3" name="Marcador de contenido 2">
            <a:extLst>
              <a:ext uri="{FF2B5EF4-FFF2-40B4-BE49-F238E27FC236}">
                <a16:creationId xmlns:a16="http://schemas.microsoft.com/office/drawing/2014/main" id="{79637653-C5FB-4FC1-A129-C5D112903202}"/>
              </a:ext>
            </a:extLst>
          </p:cNvPr>
          <p:cNvSpPr>
            <a:spLocks noGrp="1"/>
          </p:cNvSpPr>
          <p:nvPr>
            <p:ph idx="1"/>
          </p:nvPr>
        </p:nvSpPr>
        <p:spPr>
          <a:xfrm>
            <a:off x="157163" y="2085976"/>
            <a:ext cx="11872912" cy="4643438"/>
          </a:xfrm>
        </p:spPr>
        <p:txBody>
          <a:bodyPr>
            <a:normAutofit/>
          </a:bodyPr>
          <a:lstStyle/>
          <a:p>
            <a:pPr algn="just">
              <a:buFont typeface="Wingdings" panose="05000000000000000000" pitchFamily="2" charset="2"/>
              <a:buChar char="q"/>
            </a:pPr>
            <a:r>
              <a:rPr lang="es-AR" dirty="0"/>
              <a:t>Elige Giménez Caso hija discapacitada</a:t>
            </a:r>
          </a:p>
          <a:p>
            <a:pPr algn="just">
              <a:buFont typeface="Wingdings" panose="05000000000000000000" pitchFamily="2" charset="2"/>
              <a:buChar char="q"/>
            </a:pPr>
            <a:r>
              <a:rPr lang="es-AR" dirty="0"/>
              <a:t>Las resolución impugnada se equipara a definitiva</a:t>
            </a:r>
          </a:p>
          <a:p>
            <a:pPr algn="just">
              <a:buFont typeface="Wingdings" panose="05000000000000000000" pitchFamily="2" charset="2"/>
              <a:buChar char="q"/>
            </a:pPr>
            <a:r>
              <a:rPr lang="es-AR" dirty="0"/>
              <a:t>No estaba discutido: prestación alimentaria-dolencias que la colocan en situación de extrema vulnerabilidad-1400 km de distancia del tribunal que la norma otorga la competencia.</a:t>
            </a:r>
          </a:p>
          <a:p>
            <a:pPr algn="just">
              <a:buFont typeface="Wingdings" panose="05000000000000000000" pitchFamily="2" charset="2"/>
              <a:buChar char="q"/>
            </a:pPr>
            <a:r>
              <a:rPr lang="es-AR" dirty="0"/>
              <a:t>Competencia : ¿es razonable o lesiona gravemente el derecho de igualdad ante la ley y la protección judicial efectiva?¿Es el adecuado para garantizar el acceso a justicia a personas en situación de vulnerabilidad que no residen en la ciudad de BS AS?</a:t>
            </a:r>
          </a:p>
          <a:p>
            <a:pPr algn="just">
              <a:buFont typeface="Wingdings" panose="05000000000000000000" pitchFamily="2" charset="2"/>
              <a:buChar char="q"/>
            </a:pPr>
            <a:r>
              <a:rPr lang="es-AR" dirty="0"/>
              <a:t>Analiza los derechos en juego: remite a García María Isabel y a la reforma CN de 1994 donde se le da un nuevo impulso al desarrollo del principio de igualdad sustancial para lograr la tutela efectiva de colectivos de personas en situación de vulnerabilidad, mediante medidas de acción positiva.</a:t>
            </a:r>
          </a:p>
          <a:p>
            <a:pPr algn="just">
              <a:buFont typeface="Wingdings" panose="05000000000000000000" pitchFamily="2" charset="2"/>
              <a:buChar char="q"/>
            </a:pPr>
            <a:r>
              <a:rPr lang="es-AR" dirty="0"/>
              <a:t>Principal obstáculo para la garantía de acceso a justicia que presenta el art 49 inc. 4 de la ley 24.241 es LA DISTANCIA</a:t>
            </a:r>
          </a:p>
          <a:p>
            <a:endParaRPr lang="es-AR" dirty="0"/>
          </a:p>
        </p:txBody>
      </p:sp>
    </p:spTree>
    <p:extLst>
      <p:ext uri="{BB962C8B-B14F-4D97-AF65-F5344CB8AC3E}">
        <p14:creationId xmlns:p14="http://schemas.microsoft.com/office/powerpoint/2010/main" val="2766810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68F9D-4C0F-477D-88E0-E77496D8D5C4}"/>
              </a:ext>
            </a:extLst>
          </p:cNvPr>
          <p:cNvSpPr>
            <a:spLocks noGrp="1"/>
          </p:cNvSpPr>
          <p:nvPr>
            <p:ph type="title"/>
          </p:nvPr>
        </p:nvSpPr>
        <p:spPr/>
        <p:txBody>
          <a:bodyPr/>
          <a:lstStyle/>
          <a:p>
            <a:pPr algn="ctr"/>
            <a:r>
              <a:rPr lang="es-AR" dirty="0"/>
              <a:t>Fundamentos del Fallo  de la CSJN</a:t>
            </a:r>
          </a:p>
        </p:txBody>
      </p:sp>
      <p:sp>
        <p:nvSpPr>
          <p:cNvPr id="3" name="Marcador de contenido 2">
            <a:extLst>
              <a:ext uri="{FF2B5EF4-FFF2-40B4-BE49-F238E27FC236}">
                <a16:creationId xmlns:a16="http://schemas.microsoft.com/office/drawing/2014/main" id="{683E20DD-FAFF-47BE-8D53-54CBD4B7CD0E}"/>
              </a:ext>
            </a:extLst>
          </p:cNvPr>
          <p:cNvSpPr>
            <a:spLocks noGrp="1"/>
          </p:cNvSpPr>
          <p:nvPr>
            <p:ph idx="1"/>
          </p:nvPr>
        </p:nvSpPr>
        <p:spPr>
          <a:xfrm>
            <a:off x="142875" y="2336873"/>
            <a:ext cx="11744325" cy="4335390"/>
          </a:xfrm>
        </p:spPr>
        <p:txBody>
          <a:bodyPr>
            <a:normAutofit/>
          </a:bodyPr>
          <a:lstStyle/>
          <a:p>
            <a:pPr algn="just">
              <a:buFont typeface="Wingdings" panose="05000000000000000000" pitchFamily="2" charset="2"/>
              <a:buChar char="q"/>
            </a:pPr>
            <a:r>
              <a:rPr lang="es-AR" dirty="0"/>
              <a:t>Analiza que luego del derrotero administrativo se planteo la inconstitucionalidad control que le compete al poder judicial.</a:t>
            </a:r>
          </a:p>
          <a:p>
            <a:pPr algn="just">
              <a:buFont typeface="Wingdings" panose="05000000000000000000" pitchFamily="2" charset="2"/>
              <a:buChar char="q"/>
            </a:pPr>
            <a:r>
              <a:rPr lang="es-AR" dirty="0"/>
              <a:t>Sumisión voluntaria u obligatoria a la jurisdicción</a:t>
            </a:r>
          </a:p>
          <a:p>
            <a:pPr algn="just">
              <a:buFont typeface="Wingdings" panose="05000000000000000000" pitchFamily="2" charset="2"/>
              <a:buChar char="q"/>
            </a:pPr>
            <a:r>
              <a:rPr lang="es-AR" dirty="0"/>
              <a:t>No es relevante que la CMC y la CFSS este en Caba. Lo que importa son los 1400 Km de distancia del domicilio del actor, mayor costo para el litigante, y dilación en la solución del caso si la revisación se hace por exhorto e irrazonable restricción en sus posibilidades de defensa.</a:t>
            </a:r>
          </a:p>
          <a:p>
            <a:pPr algn="just">
              <a:buFont typeface="Wingdings" panose="05000000000000000000" pitchFamily="2" charset="2"/>
              <a:buChar char="q"/>
            </a:pPr>
            <a:r>
              <a:rPr lang="es-AR" dirty="0"/>
              <a:t>Remite a Pedraza y a Constantino: a la excesiva distancia le suma el colapso del fuero de la CFSS que no se ha solucionado hasta el momento y que si se considero legitimo en su momento por la especialidad del fuero, se ha tornado indefendible desde el punto de vista constitucional y el transcurso del tiempo y el cambio de las circunstancias.</a:t>
            </a:r>
          </a:p>
          <a:p>
            <a:pPr>
              <a:buFont typeface="Wingdings" panose="05000000000000000000" pitchFamily="2" charset="2"/>
              <a:buChar char="q"/>
            </a:pPr>
            <a:endParaRPr lang="es-AR" dirty="0"/>
          </a:p>
          <a:p>
            <a:endParaRPr lang="es-AR" dirty="0"/>
          </a:p>
        </p:txBody>
      </p:sp>
    </p:spTree>
    <p:extLst>
      <p:ext uri="{BB962C8B-B14F-4D97-AF65-F5344CB8AC3E}">
        <p14:creationId xmlns:p14="http://schemas.microsoft.com/office/powerpoint/2010/main" val="1656030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93EA5C-AFDB-468A-A611-1CA0DD3AF2A7}"/>
              </a:ext>
            </a:extLst>
          </p:cNvPr>
          <p:cNvSpPr>
            <a:spLocks noGrp="1"/>
          </p:cNvSpPr>
          <p:nvPr>
            <p:ph type="title"/>
          </p:nvPr>
        </p:nvSpPr>
        <p:spPr/>
        <p:txBody>
          <a:bodyPr/>
          <a:lstStyle/>
          <a:p>
            <a:pPr algn="ctr"/>
            <a:r>
              <a:rPr lang="es-AR" dirty="0"/>
              <a:t>Fallo de la CSJN</a:t>
            </a:r>
          </a:p>
        </p:txBody>
      </p:sp>
      <p:sp>
        <p:nvSpPr>
          <p:cNvPr id="3" name="Marcador de contenido 2">
            <a:extLst>
              <a:ext uri="{FF2B5EF4-FFF2-40B4-BE49-F238E27FC236}">
                <a16:creationId xmlns:a16="http://schemas.microsoft.com/office/drawing/2014/main" id="{BC7AEEC1-7853-40AB-B91F-ED108F545856}"/>
              </a:ext>
            </a:extLst>
          </p:cNvPr>
          <p:cNvSpPr>
            <a:spLocks noGrp="1"/>
          </p:cNvSpPr>
          <p:nvPr>
            <p:ph idx="1"/>
          </p:nvPr>
        </p:nvSpPr>
        <p:spPr>
          <a:xfrm>
            <a:off x="457200" y="2336873"/>
            <a:ext cx="11129963" cy="4092502"/>
          </a:xfrm>
        </p:spPr>
        <p:txBody>
          <a:bodyPr>
            <a:normAutofit/>
          </a:bodyPr>
          <a:lstStyle/>
          <a:p>
            <a:pPr marL="0" indent="0" algn="just">
              <a:buNone/>
            </a:pPr>
            <a:r>
              <a:rPr lang="es-AR" i="1" dirty="0"/>
              <a:t>“Conforme a lo sostenido, cabe concluir en que la competencia asignada a la Cámara Federal de la Seguridad Social por el art. 49, inciso 4, primer párrafo, de la ley 24.241 para ejercer el control judicial suficiente de las resoluciones de la Comisión Médica Central, </a:t>
            </a:r>
            <a:r>
              <a:rPr lang="es-AR" b="1" i="1" dirty="0"/>
              <a:t>no resulta un medio adecuado, idóneo, necesario o proporcional a los derechos, intereses y valores que el Estado está llamado a proteger en la materia bajo examen.”</a:t>
            </a:r>
          </a:p>
          <a:p>
            <a:pPr marL="0" indent="0" algn="just">
              <a:buNone/>
            </a:pPr>
            <a:endParaRPr lang="es-AR" i="1" dirty="0"/>
          </a:p>
          <a:p>
            <a:pPr marL="0" indent="0" algn="just">
              <a:buNone/>
            </a:pPr>
            <a:r>
              <a:rPr lang="es-AR" i="1" dirty="0"/>
              <a:t>“Por ello, y </a:t>
            </a:r>
            <a:r>
              <a:rPr lang="es-AR" i="1" dirty="0" err="1"/>
              <a:t>concordatemente</a:t>
            </a:r>
            <a:r>
              <a:rPr lang="es-AR" i="1" dirty="0"/>
              <a:t> con lo dictaminado por el señor Procurador Fiscal, el Tribunal resuelve: </a:t>
            </a:r>
            <a:r>
              <a:rPr lang="es-AR" b="1" i="1" dirty="0"/>
              <a:t>Declarar procedente el recurso extraordinario, revocar la sentencia apelada y declarar la inconstitucionalidad del art. 49, inciso 4, primer párrafo, de la ley 24.241.</a:t>
            </a:r>
            <a:r>
              <a:rPr lang="es-AR" i="1" dirty="0"/>
              <a:t> Notifíquese y remítanse las actuaciones a la Sala I de la Cámara Federal de Apelaciones de Salta, a sus efectos.”</a:t>
            </a:r>
          </a:p>
          <a:p>
            <a:endParaRPr lang="es-AR" dirty="0"/>
          </a:p>
        </p:txBody>
      </p:sp>
    </p:spTree>
    <p:extLst>
      <p:ext uri="{BB962C8B-B14F-4D97-AF65-F5344CB8AC3E}">
        <p14:creationId xmlns:p14="http://schemas.microsoft.com/office/powerpoint/2010/main" val="2898568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2863A-D435-4CDA-A3BD-A029F62944AC}"/>
              </a:ext>
            </a:extLst>
          </p:cNvPr>
          <p:cNvSpPr>
            <a:spLocks noGrp="1"/>
          </p:cNvSpPr>
          <p:nvPr>
            <p:ph type="title"/>
          </p:nvPr>
        </p:nvSpPr>
        <p:spPr/>
        <p:txBody>
          <a:bodyPr/>
          <a:lstStyle/>
          <a:p>
            <a:pPr algn="ctr"/>
            <a:r>
              <a:rPr lang="es-AR" dirty="0"/>
              <a:t>Implicancias </a:t>
            </a:r>
          </a:p>
        </p:txBody>
      </p:sp>
      <p:sp>
        <p:nvSpPr>
          <p:cNvPr id="3" name="Marcador de contenido 2">
            <a:extLst>
              <a:ext uri="{FF2B5EF4-FFF2-40B4-BE49-F238E27FC236}">
                <a16:creationId xmlns:a16="http://schemas.microsoft.com/office/drawing/2014/main" id="{B80874FC-C75A-47E7-838F-3C4869F3FDBA}"/>
              </a:ext>
            </a:extLst>
          </p:cNvPr>
          <p:cNvSpPr>
            <a:spLocks noGrp="1"/>
          </p:cNvSpPr>
          <p:nvPr>
            <p:ph idx="1"/>
          </p:nvPr>
        </p:nvSpPr>
        <p:spPr>
          <a:xfrm>
            <a:off x="485775" y="2084832"/>
            <a:ext cx="11372850" cy="4573143"/>
          </a:xfrm>
        </p:spPr>
        <p:txBody>
          <a:bodyPr/>
          <a:lstStyle/>
          <a:p>
            <a:pPr>
              <a:buFont typeface="Wingdings" panose="05000000000000000000" pitchFamily="2" charset="2"/>
              <a:buChar char="q"/>
            </a:pPr>
            <a:r>
              <a:rPr lang="es-AR" dirty="0"/>
              <a:t>Vuelve en este caso concreto a la Cámara Federal de Salta</a:t>
            </a:r>
          </a:p>
          <a:p>
            <a:pPr algn="just">
              <a:buFont typeface="Wingdings" panose="05000000000000000000" pitchFamily="2" charset="2"/>
              <a:buChar char="q"/>
            </a:pPr>
            <a:r>
              <a:rPr lang="es-AR" dirty="0"/>
              <a:t>Se garantiza el real acceso a justicia</a:t>
            </a:r>
          </a:p>
          <a:p>
            <a:pPr>
              <a:buFont typeface="Wingdings" panose="05000000000000000000" pitchFamily="2" charset="2"/>
              <a:buChar char="q"/>
            </a:pPr>
            <a:r>
              <a:rPr lang="es-AR" dirty="0"/>
              <a:t>Celeridad</a:t>
            </a:r>
          </a:p>
          <a:p>
            <a:pPr>
              <a:buFont typeface="Wingdings" panose="05000000000000000000" pitchFamily="2" charset="2"/>
              <a:buChar char="q"/>
            </a:pPr>
            <a:r>
              <a:rPr lang="es-AR" dirty="0"/>
              <a:t>Igualdad</a:t>
            </a:r>
          </a:p>
          <a:p>
            <a:pPr algn="just">
              <a:buFont typeface="Wingdings" panose="05000000000000000000" pitchFamily="2" charset="2"/>
              <a:buChar char="q"/>
            </a:pPr>
            <a:r>
              <a:rPr lang="es-AR" dirty="0"/>
              <a:t>Inmediatez: Podremos ejercer mejor el derecho de defensa</a:t>
            </a:r>
          </a:p>
          <a:p>
            <a:pPr>
              <a:buFont typeface="Wingdings" panose="05000000000000000000" pitchFamily="2" charset="2"/>
              <a:buChar char="q"/>
            </a:pPr>
            <a:r>
              <a:rPr lang="es-AR" dirty="0"/>
              <a:t>Menor costo para el justiciable</a:t>
            </a:r>
          </a:p>
          <a:p>
            <a:pPr>
              <a:buFont typeface="Wingdings" panose="05000000000000000000" pitchFamily="2" charset="2"/>
              <a:buChar char="q"/>
            </a:pPr>
            <a:r>
              <a:rPr lang="es-AR" dirty="0"/>
              <a:t>No mas exhortos, ni trabajo adicional para la primera instancia con este tema.</a:t>
            </a:r>
          </a:p>
          <a:p>
            <a:pPr>
              <a:buFont typeface="Wingdings" panose="05000000000000000000" pitchFamily="2" charset="2"/>
              <a:buChar char="q"/>
            </a:pPr>
            <a:r>
              <a:rPr lang="es-AR" dirty="0"/>
              <a:t>Sentencias mas completas</a:t>
            </a:r>
          </a:p>
          <a:p>
            <a:pPr>
              <a:buFont typeface="Wingdings" panose="05000000000000000000" pitchFamily="2" charset="2"/>
              <a:buChar char="q"/>
            </a:pPr>
            <a:r>
              <a:rPr lang="es-AR" dirty="0"/>
              <a:t>Evitar litispendencias.</a:t>
            </a:r>
          </a:p>
        </p:txBody>
      </p:sp>
    </p:spTree>
    <p:extLst>
      <p:ext uri="{BB962C8B-B14F-4D97-AF65-F5344CB8AC3E}">
        <p14:creationId xmlns:p14="http://schemas.microsoft.com/office/powerpoint/2010/main" val="315597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61A3D6-4266-4691-A16E-453ACDFF0AD0}"/>
              </a:ext>
            </a:extLst>
          </p:cNvPr>
          <p:cNvSpPr>
            <a:spLocks noGrp="1"/>
          </p:cNvSpPr>
          <p:nvPr>
            <p:ph type="title"/>
          </p:nvPr>
        </p:nvSpPr>
        <p:spPr/>
        <p:txBody>
          <a:bodyPr/>
          <a:lstStyle/>
          <a:p>
            <a:pPr algn="ctr"/>
            <a:r>
              <a:rPr lang="es-AR" dirty="0"/>
              <a:t>¿ QUE TIPO DE DICTAMEN APELO?</a:t>
            </a:r>
          </a:p>
        </p:txBody>
      </p:sp>
      <p:sp>
        <p:nvSpPr>
          <p:cNvPr id="5" name="Marcador de contenido 4">
            <a:extLst>
              <a:ext uri="{FF2B5EF4-FFF2-40B4-BE49-F238E27FC236}">
                <a16:creationId xmlns:a16="http://schemas.microsoft.com/office/drawing/2014/main" id="{4BFB35B0-4BBE-408C-8811-A24848EDD755}"/>
              </a:ext>
            </a:extLst>
          </p:cNvPr>
          <p:cNvSpPr>
            <a:spLocks noGrp="1"/>
          </p:cNvSpPr>
          <p:nvPr>
            <p:ph sz="half" idx="1"/>
          </p:nvPr>
        </p:nvSpPr>
        <p:spPr>
          <a:xfrm>
            <a:off x="680320" y="2336872"/>
            <a:ext cx="4698358" cy="4521127"/>
          </a:xfrm>
        </p:spPr>
        <p:txBody>
          <a:bodyPr>
            <a:normAutofit fontScale="92500" lnSpcReduction="10000"/>
          </a:bodyPr>
          <a:lstStyle/>
          <a:p>
            <a:pPr marL="0" indent="0" algn="ctr">
              <a:buNone/>
            </a:pPr>
            <a:r>
              <a:rPr lang="es-AR" b="1" u="sng" dirty="0"/>
              <a:t>RETIRO TRANSITORIO</a:t>
            </a:r>
          </a:p>
          <a:p>
            <a:pPr marL="342900" lvl="0" indent="-342900" algn="just">
              <a:lnSpc>
                <a:spcPct val="107000"/>
              </a:lnSpc>
              <a:buFont typeface="+mj-lt"/>
              <a:buAutoNum type="alphaLcParenR"/>
            </a:pPr>
            <a:r>
              <a:rPr lang="es-AR" sz="1800" dirty="0">
                <a:effectLst/>
                <a:latin typeface="Calibri" panose="020F0502020204030204" pitchFamily="34" charset="0"/>
                <a:ea typeface="Calibri" panose="020F0502020204030204" pitchFamily="34" charset="0"/>
                <a:cs typeface="Times New Roman" panose="02020603050405020304" pitchFamily="18" charset="0"/>
              </a:rPr>
              <a:t>Regularidad: ¿es regular o irregular?</a:t>
            </a:r>
          </a:p>
          <a:p>
            <a:pPr marL="342900" lvl="0" indent="-342900" algn="just">
              <a:lnSpc>
                <a:spcPct val="107000"/>
              </a:lnSpc>
              <a:buFont typeface="+mj-lt"/>
              <a:buAutoNum type="alphaLcParenR"/>
            </a:pPr>
            <a:r>
              <a:rPr lang="es-AR" sz="1800" dirty="0">
                <a:effectLst/>
                <a:latin typeface="Calibri" panose="020F0502020204030204" pitchFamily="34" charset="0"/>
                <a:ea typeface="Calibri" panose="020F0502020204030204" pitchFamily="34" charset="0"/>
                <a:cs typeface="Times New Roman" panose="02020603050405020304" pitchFamily="18" charset="0"/>
              </a:rPr>
              <a:t>¿Tiene obra social actualmente?</a:t>
            </a:r>
          </a:p>
          <a:p>
            <a:pPr marL="342900" lvl="0" indent="-342900" algn="just">
              <a:lnSpc>
                <a:spcPct val="107000"/>
              </a:lnSpc>
              <a:buFont typeface="+mj-lt"/>
              <a:buAutoNum type="alphaLcParenR"/>
            </a:pPr>
            <a:r>
              <a:rPr lang="es-AR" sz="1800" dirty="0">
                <a:effectLst/>
                <a:latin typeface="Calibri" panose="020F0502020204030204" pitchFamily="34" charset="0"/>
                <a:ea typeface="Calibri" panose="020F0502020204030204" pitchFamily="34" charset="0"/>
                <a:cs typeface="Times New Roman" panose="02020603050405020304" pitchFamily="18" charset="0"/>
              </a:rPr>
              <a:t>¿Tiene certificado de discapacidad?</a:t>
            </a:r>
          </a:p>
          <a:p>
            <a:pPr marL="342900" lvl="0" indent="-342900" algn="just">
              <a:lnSpc>
                <a:spcPct val="107000"/>
              </a:lnSpc>
              <a:buFont typeface="+mj-lt"/>
              <a:buAutoNum type="alphaLcParenR"/>
            </a:pPr>
            <a:r>
              <a:rPr lang="es-AR" sz="1800" dirty="0">
                <a:effectLst/>
                <a:latin typeface="Calibri" panose="020F0502020204030204" pitchFamily="34" charset="0"/>
                <a:ea typeface="Calibri" panose="020F0502020204030204" pitchFamily="34" charset="0"/>
                <a:cs typeface="Times New Roman" panose="02020603050405020304" pitchFamily="18" charset="0"/>
              </a:rPr>
              <a:t>Es único sustento de familia</a:t>
            </a:r>
          </a:p>
          <a:p>
            <a:pPr marL="342900" lvl="0" indent="-342900" algn="just">
              <a:lnSpc>
                <a:spcPct val="107000"/>
              </a:lnSpc>
              <a:buFont typeface="+mj-lt"/>
              <a:buAutoNum type="alphaLcParenR"/>
            </a:pPr>
            <a:r>
              <a:rPr lang="es-AR" sz="1800" dirty="0">
                <a:effectLst/>
                <a:latin typeface="Calibri" panose="020F0502020204030204" pitchFamily="34" charset="0"/>
                <a:ea typeface="Calibri" panose="020F0502020204030204" pitchFamily="34" charset="0"/>
                <a:cs typeface="Times New Roman" panose="02020603050405020304" pitchFamily="18" charset="0"/>
              </a:rPr>
              <a:t>¿Está trabajando? Si tiene licencia, ¿desde hace cuánto y cuando le vence?</a:t>
            </a:r>
          </a:p>
          <a:p>
            <a:pPr marL="342900" lvl="0" indent="-342900" algn="just">
              <a:lnSpc>
                <a:spcPct val="107000"/>
              </a:lnSpc>
              <a:buFont typeface="+mj-lt"/>
              <a:buAutoNum type="alphaLcParenR"/>
            </a:pPr>
            <a:r>
              <a:rPr lang="es-AR" sz="1800" dirty="0">
                <a:effectLst/>
                <a:latin typeface="Calibri" panose="020F0502020204030204" pitchFamily="34" charset="0"/>
                <a:ea typeface="Calibri" panose="020F0502020204030204" pitchFamily="34" charset="0"/>
                <a:cs typeface="Times New Roman" panose="02020603050405020304" pitchFamily="18" charset="0"/>
              </a:rPr>
              <a:t>¿De que trabaja? ¿Cuál es su formación?</a:t>
            </a:r>
          </a:p>
          <a:p>
            <a:pPr marL="342900" lvl="0" indent="-342900" algn="just">
              <a:lnSpc>
                <a:spcPct val="107000"/>
              </a:lnSpc>
              <a:spcAft>
                <a:spcPts val="800"/>
              </a:spcAft>
              <a:buFont typeface="+mj-lt"/>
              <a:buAutoNum type="alphaLcParenR"/>
            </a:pPr>
            <a:r>
              <a:rPr lang="es-AR" sz="1800" dirty="0">
                <a:effectLst/>
                <a:latin typeface="Calibri" panose="020F0502020204030204" pitchFamily="34" charset="0"/>
                <a:ea typeface="Calibri" panose="020F0502020204030204" pitchFamily="34" charset="0"/>
                <a:cs typeface="Times New Roman" panose="02020603050405020304" pitchFamily="18" charset="0"/>
              </a:rPr>
              <a:t>¿Cuándo fue la primera manifestación de la enfermedad?</a:t>
            </a:r>
          </a:p>
          <a:p>
            <a:pPr marL="0" indent="0">
              <a:buNone/>
            </a:pPr>
            <a:endParaRPr lang="es-AR" dirty="0"/>
          </a:p>
        </p:txBody>
      </p:sp>
      <p:sp>
        <p:nvSpPr>
          <p:cNvPr id="6" name="Marcador de contenido 5">
            <a:extLst>
              <a:ext uri="{FF2B5EF4-FFF2-40B4-BE49-F238E27FC236}">
                <a16:creationId xmlns:a16="http://schemas.microsoft.com/office/drawing/2014/main" id="{B9BE56F1-6487-4266-B59E-BDCA38E00BD3}"/>
              </a:ext>
            </a:extLst>
          </p:cNvPr>
          <p:cNvSpPr>
            <a:spLocks noGrp="1"/>
          </p:cNvSpPr>
          <p:nvPr>
            <p:ph sz="half" idx="2"/>
          </p:nvPr>
        </p:nvSpPr>
        <p:spPr>
          <a:xfrm>
            <a:off x="5594123" y="2336873"/>
            <a:ext cx="4892902" cy="4106790"/>
          </a:xfrm>
        </p:spPr>
        <p:txBody>
          <a:bodyPr>
            <a:normAutofit fontScale="92500" lnSpcReduction="10000"/>
          </a:bodyPr>
          <a:lstStyle/>
          <a:p>
            <a:pPr marL="0" indent="0" algn="ctr">
              <a:buNone/>
            </a:pPr>
            <a:r>
              <a:rPr lang="es-AR" b="1" u="sng" dirty="0"/>
              <a:t>RETIRO DEFINITIVO</a:t>
            </a:r>
          </a:p>
          <a:p>
            <a:pPr marL="342900" lvl="0" indent="-342900" algn="just">
              <a:lnSpc>
                <a:spcPct val="107000"/>
              </a:lnSpc>
              <a:buFont typeface="+mj-lt"/>
              <a:buAutoNum type="alphaLcParenR"/>
            </a:pPr>
            <a:r>
              <a:rPr lang="es-AR" sz="1800" dirty="0">
                <a:latin typeface="Calibri" panose="020F0502020204030204" pitchFamily="34" charset="0"/>
                <a:ea typeface="Calibri" panose="020F0502020204030204" pitchFamily="34" charset="0"/>
                <a:cs typeface="Times New Roman" panose="02020603050405020304" pitchFamily="18" charset="0"/>
              </a:rPr>
              <a:t>¿</a:t>
            </a:r>
            <a:r>
              <a:rPr lang="es-AR" sz="1800" dirty="0">
                <a:effectLst/>
                <a:latin typeface="Calibri" panose="020F0502020204030204" pitchFamily="34" charset="0"/>
                <a:ea typeface="Calibri" panose="020F0502020204030204" pitchFamily="34" charset="0"/>
                <a:cs typeface="Times New Roman" panose="02020603050405020304" pitchFamily="18" charset="0"/>
              </a:rPr>
              <a:t>Que obra social tiene y a quienes tienen a cargo? </a:t>
            </a:r>
            <a:r>
              <a:rPr lang="es-AR" sz="1800" dirty="0">
                <a:latin typeface="Calibri" panose="020F0502020204030204" pitchFamily="34" charset="0"/>
                <a:ea typeface="Calibri" panose="020F0502020204030204" pitchFamily="34" charset="0"/>
                <a:cs typeface="Times New Roman" panose="02020603050405020304" pitchFamily="18" charset="0"/>
              </a:rPr>
              <a:t>E</a:t>
            </a:r>
            <a:r>
              <a:rPr lang="es-AR" sz="1800" dirty="0">
                <a:effectLst/>
                <a:latin typeface="Calibri" panose="020F0502020204030204" pitchFamily="34" charset="0"/>
                <a:ea typeface="Calibri" panose="020F0502020204030204" pitchFamily="34" charset="0"/>
                <a:cs typeface="Times New Roman" panose="02020603050405020304" pitchFamily="18" charset="0"/>
              </a:rPr>
              <a:t>vitar la suspensión del pago del beneficio y de la cobertura de obra social, mediante medida cautelar. Carnet o </a:t>
            </a:r>
            <a:r>
              <a:rPr lang="es-AR" sz="1800" dirty="0" err="1">
                <a:latin typeface="Calibri" panose="020F0502020204030204" pitchFamily="34" charset="0"/>
                <a:ea typeface="Calibri" panose="020F0502020204030204" pitchFamily="34" charset="0"/>
                <a:cs typeface="Times New Roman" panose="02020603050405020304" pitchFamily="18" charset="0"/>
              </a:rPr>
              <a:t>c</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odem</a:t>
            </a:r>
            <a:r>
              <a:rPr lang="es-AR" sz="1800" dirty="0">
                <a:effectLst/>
                <a:latin typeface="Calibri" panose="020F0502020204030204" pitchFamily="34" charset="0"/>
                <a:ea typeface="Calibri" panose="020F0502020204030204" pitchFamily="34" charset="0"/>
                <a:cs typeface="Times New Roman" panose="02020603050405020304" pitchFamily="18" charset="0"/>
              </a:rPr>
              <a:t> de Anses.</a:t>
            </a:r>
          </a:p>
          <a:p>
            <a:pPr marL="342900" lvl="0" indent="-342900" algn="just">
              <a:lnSpc>
                <a:spcPct val="107000"/>
              </a:lnSpc>
              <a:buFont typeface="+mj-lt"/>
              <a:buAutoNum type="alphaLcParenR"/>
            </a:pPr>
            <a:r>
              <a:rPr lang="es-AR" sz="1800" dirty="0">
                <a:effectLst/>
                <a:latin typeface="Calibri" panose="020F0502020204030204" pitchFamily="34" charset="0"/>
                <a:ea typeface="Calibri" panose="020F0502020204030204" pitchFamily="34" charset="0"/>
                <a:cs typeface="Times New Roman" panose="02020603050405020304" pitchFamily="18" charset="0"/>
              </a:rPr>
              <a:t>¿Tiene certificado de discapacidad?</a:t>
            </a:r>
          </a:p>
          <a:p>
            <a:pPr marL="342900" lvl="0" indent="-342900" algn="just">
              <a:lnSpc>
                <a:spcPct val="107000"/>
              </a:lnSpc>
              <a:buFont typeface="+mj-lt"/>
              <a:buAutoNum type="alphaLcParenR"/>
            </a:pPr>
            <a:r>
              <a:rPr lang="es-AR" sz="1800" dirty="0">
                <a:effectLst/>
                <a:latin typeface="Calibri" panose="020F0502020204030204" pitchFamily="34" charset="0"/>
                <a:ea typeface="Calibri" panose="020F0502020204030204" pitchFamily="34" charset="0"/>
                <a:cs typeface="Times New Roman" panose="02020603050405020304" pitchFamily="18" charset="0"/>
              </a:rPr>
              <a:t>¿Es único sustento de familia? ¿Algo importante que debamos saber?</a:t>
            </a:r>
          </a:p>
          <a:p>
            <a:pPr marL="342900" lvl="0" indent="-342900" algn="just">
              <a:lnSpc>
                <a:spcPct val="107000"/>
              </a:lnSpc>
              <a:spcAft>
                <a:spcPts val="800"/>
              </a:spcAft>
              <a:buFont typeface="+mj-lt"/>
              <a:buAutoNum type="alphaLcParenR"/>
            </a:pPr>
            <a:r>
              <a:rPr lang="es-AR" sz="1800" dirty="0">
                <a:effectLst/>
                <a:latin typeface="Calibri" panose="020F0502020204030204" pitchFamily="34" charset="0"/>
                <a:ea typeface="Calibri" panose="020F0502020204030204" pitchFamily="34" charset="0"/>
                <a:cs typeface="Times New Roman" panose="02020603050405020304" pitchFamily="18" charset="0"/>
              </a:rPr>
              <a:t>¿De que trabajaba? ¿Cuál es su formación? ¿Tiene posibilidades de reingresar? ¿Ceso en las tareas o renuncio? Tiene el cese</a:t>
            </a:r>
          </a:p>
          <a:p>
            <a:pPr marL="342900" lvl="0" indent="-342900" algn="just">
              <a:lnSpc>
                <a:spcPct val="107000"/>
              </a:lnSpc>
              <a:spcAft>
                <a:spcPts val="800"/>
              </a:spcAft>
              <a:buFont typeface="+mj-lt"/>
              <a:buAutoNum type="alphaLcParenR"/>
            </a:pPr>
            <a:r>
              <a:rPr lang="es-AR" sz="1800" dirty="0">
                <a:effectLst/>
                <a:latin typeface="Calibri" panose="020F0502020204030204" pitchFamily="34" charset="0"/>
                <a:ea typeface="Calibri" panose="020F0502020204030204" pitchFamily="34" charset="0"/>
                <a:cs typeface="Times New Roman" panose="02020603050405020304" pitchFamily="18" charset="0"/>
              </a:rPr>
              <a:t>Mejoro su salud  o empeoro , tiene nuevas pruebas médicas</a:t>
            </a:r>
            <a:endParaRPr lang="es-AR" dirty="0"/>
          </a:p>
        </p:txBody>
      </p:sp>
    </p:spTree>
    <p:extLst>
      <p:ext uri="{BB962C8B-B14F-4D97-AF65-F5344CB8AC3E}">
        <p14:creationId xmlns:p14="http://schemas.microsoft.com/office/powerpoint/2010/main" val="85446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ADC55-B1C1-48D0-B265-68F34391DE87}"/>
              </a:ext>
            </a:extLst>
          </p:cNvPr>
          <p:cNvSpPr>
            <a:spLocks noGrp="1"/>
          </p:cNvSpPr>
          <p:nvPr>
            <p:ph type="title"/>
          </p:nvPr>
        </p:nvSpPr>
        <p:spPr>
          <a:xfrm>
            <a:off x="1024128" y="585216"/>
            <a:ext cx="9720072" cy="643509"/>
          </a:xfrm>
        </p:spPr>
        <p:txBody>
          <a:bodyPr>
            <a:normAutofit/>
          </a:bodyPr>
          <a:lstStyle/>
          <a:p>
            <a:pPr algn="ctr"/>
            <a:r>
              <a:rPr lang="es-AR" dirty="0"/>
              <a:t>Distinguir RTI del RDI: RTI</a:t>
            </a:r>
          </a:p>
        </p:txBody>
      </p:sp>
      <p:sp>
        <p:nvSpPr>
          <p:cNvPr id="3" name="Marcador de contenido 2">
            <a:extLst>
              <a:ext uri="{FF2B5EF4-FFF2-40B4-BE49-F238E27FC236}">
                <a16:creationId xmlns:a16="http://schemas.microsoft.com/office/drawing/2014/main" id="{E5E0F7F0-27EB-4561-8DD0-3E6A207299F7}"/>
              </a:ext>
            </a:extLst>
          </p:cNvPr>
          <p:cNvSpPr>
            <a:spLocks noGrp="1"/>
          </p:cNvSpPr>
          <p:nvPr>
            <p:ph idx="1"/>
          </p:nvPr>
        </p:nvSpPr>
        <p:spPr>
          <a:xfrm>
            <a:off x="271463" y="1228725"/>
            <a:ext cx="11458575" cy="5629275"/>
          </a:xfrm>
        </p:spPr>
        <p:txBody>
          <a:bodyPr>
            <a:normAutofit fontScale="70000" lnSpcReduction="20000"/>
          </a:bodyPr>
          <a:lstStyle/>
          <a:p>
            <a:pPr marL="0" indent="0" algn="ctr">
              <a:buNone/>
            </a:pPr>
            <a:r>
              <a:rPr lang="es-AR" b="1" u="sng" dirty="0"/>
              <a:t>Transitorio</a:t>
            </a:r>
          </a:p>
          <a:p>
            <a:pPr algn="just">
              <a:buFont typeface="Wingdings" panose="05000000000000000000" pitchFamily="2" charset="2"/>
              <a:buChar char="q"/>
            </a:pPr>
            <a:r>
              <a:rPr lang="es-AR" dirty="0"/>
              <a:t> ¿</a:t>
            </a:r>
            <a:r>
              <a:rPr lang="es-AR" sz="2300" dirty="0"/>
              <a:t>Qué enfermedad? Si son degenerativas, son irreversibles,  pedir directamente que se otorgue el retiro definitivo.</a:t>
            </a:r>
          </a:p>
          <a:p>
            <a:pPr>
              <a:buFont typeface="Wingdings" panose="05000000000000000000" pitchFamily="2" charset="2"/>
              <a:buChar char="q"/>
            </a:pPr>
            <a:r>
              <a:rPr lang="es-AR" sz="2300" dirty="0"/>
              <a:t>Regularidad: Plantear y probar ver si es un Pinto o </a:t>
            </a:r>
            <a:r>
              <a:rPr lang="es-AR" sz="2300" dirty="0" err="1"/>
              <a:t>Villalobo</a:t>
            </a:r>
            <a:r>
              <a:rPr lang="es-AR" sz="2300" dirty="0"/>
              <a:t> si no tiene la regularidad de Anses.</a:t>
            </a:r>
          </a:p>
          <a:p>
            <a:pPr>
              <a:buFont typeface="Wingdings" panose="05000000000000000000" pitchFamily="2" charset="2"/>
              <a:buChar char="q"/>
            </a:pPr>
            <a:r>
              <a:rPr lang="es-AR" sz="2300" dirty="0"/>
              <a:t>Analizar el tema del “cese” o turno para contar la regularidad (ver fallo de Salta). </a:t>
            </a:r>
          </a:p>
          <a:p>
            <a:pPr>
              <a:buFont typeface="Wingdings" panose="05000000000000000000" pitchFamily="2" charset="2"/>
              <a:buChar char="q"/>
            </a:pPr>
            <a:r>
              <a:rPr lang="es-AR" sz="2300" dirty="0"/>
              <a:t>Pedir cobertura de obra social si no tiene</a:t>
            </a:r>
          </a:p>
          <a:p>
            <a:pPr>
              <a:buFont typeface="Wingdings" panose="05000000000000000000" pitchFamily="2" charset="2"/>
              <a:buChar char="q"/>
            </a:pPr>
            <a:r>
              <a:rPr lang="es-AR" sz="2300" dirty="0"/>
              <a:t>Ofrecer pruebas de la enfermedad y la tarea que desarrolla</a:t>
            </a:r>
          </a:p>
          <a:p>
            <a:pPr>
              <a:buFont typeface="Wingdings" panose="05000000000000000000" pitchFamily="2" charset="2"/>
              <a:buChar char="q"/>
            </a:pPr>
            <a:r>
              <a:rPr lang="es-AR" sz="2300" dirty="0"/>
              <a:t> Solicitar se determine la fecha de alta del beneficio y en consecuencia se abonen los retroactivos adeudados (si es que esta cesado obviamente) </a:t>
            </a:r>
          </a:p>
          <a:p>
            <a:pPr>
              <a:buFont typeface="Wingdings" panose="05000000000000000000" pitchFamily="2" charset="2"/>
              <a:buChar char="q"/>
            </a:pPr>
            <a:r>
              <a:rPr lang="es-AR" sz="2300" dirty="0"/>
              <a:t>Se abone el retroactivo actualizado</a:t>
            </a:r>
          </a:p>
          <a:p>
            <a:pPr>
              <a:buFont typeface="Wingdings" panose="05000000000000000000" pitchFamily="2" charset="2"/>
              <a:buChar char="q"/>
            </a:pPr>
            <a:r>
              <a:rPr lang="es-AR" sz="2300" dirty="0"/>
              <a:t>Se fijen intereses </a:t>
            </a:r>
          </a:p>
          <a:p>
            <a:pPr>
              <a:buFont typeface="Wingdings" panose="05000000000000000000" pitchFamily="2" charset="2"/>
              <a:buChar char="q"/>
            </a:pPr>
            <a:r>
              <a:rPr lang="es-AR" sz="2300" dirty="0"/>
              <a:t>Se fije plazo de cumplimiento breve atento al carácter alimentario </a:t>
            </a:r>
          </a:p>
          <a:p>
            <a:pPr>
              <a:buFont typeface="Wingdings" panose="05000000000000000000" pitchFamily="2" charset="2"/>
              <a:buChar char="q"/>
            </a:pPr>
            <a:r>
              <a:rPr lang="es-AR" sz="2300" dirty="0"/>
              <a:t> Se regulen los honorarios por la labor desarrollada . </a:t>
            </a:r>
          </a:p>
          <a:p>
            <a:pPr>
              <a:buFont typeface="Wingdings" panose="05000000000000000000" pitchFamily="2" charset="2"/>
              <a:buChar char="q"/>
            </a:pPr>
            <a:r>
              <a:rPr lang="es-AR" sz="2300" dirty="0"/>
              <a:t>Si es hijo discapacitado, pedir la mayor información posible, para probar que estaba a cargo Y </a:t>
            </a:r>
            <a:r>
              <a:rPr lang="es-AR" sz="2300" dirty="0" err="1"/>
              <a:t>y</a:t>
            </a:r>
            <a:r>
              <a:rPr lang="es-AR" sz="2300" dirty="0"/>
              <a:t> plantear que el art 53 no requiere el 66% de invalidez</a:t>
            </a:r>
          </a:p>
          <a:p>
            <a:pPr>
              <a:buFont typeface="Wingdings" panose="05000000000000000000" pitchFamily="2" charset="2"/>
              <a:buChar char="q"/>
            </a:pPr>
            <a:r>
              <a:rPr lang="es-AR" sz="2300" dirty="0"/>
              <a:t>Cuestionar en baremo y la metodología aplicada.</a:t>
            </a:r>
          </a:p>
          <a:p>
            <a:pPr>
              <a:buFont typeface="Wingdings" panose="05000000000000000000" pitchFamily="2" charset="2"/>
              <a:buChar char="q"/>
            </a:pPr>
            <a:r>
              <a:rPr lang="es-AR" sz="2300" dirty="0"/>
              <a:t>Pedir expresamente que las pericias se hagan en Salta y ofrecer prueba</a:t>
            </a:r>
          </a:p>
          <a:p>
            <a:pPr>
              <a:buFont typeface="Wingdings" panose="05000000000000000000" pitchFamily="2" charset="2"/>
              <a:buChar char="q"/>
            </a:pPr>
            <a:r>
              <a:rPr lang="es-AR" sz="2300" b="1" dirty="0"/>
              <a:t>Se apela el dictamen y se pide el otorgamiento del beneficio</a:t>
            </a:r>
          </a:p>
          <a:p>
            <a:endParaRPr lang="es-AR" dirty="0"/>
          </a:p>
        </p:txBody>
      </p:sp>
      <p:sp>
        <p:nvSpPr>
          <p:cNvPr id="4" name="Marcador de contenido 3">
            <a:extLst>
              <a:ext uri="{FF2B5EF4-FFF2-40B4-BE49-F238E27FC236}">
                <a16:creationId xmlns:a16="http://schemas.microsoft.com/office/drawing/2014/main" id="{01B8DE96-0253-4AC5-998C-7635FA9568C7}"/>
              </a:ext>
            </a:extLst>
          </p:cNvPr>
          <p:cNvSpPr>
            <a:spLocks noGrp="1"/>
          </p:cNvSpPr>
          <p:nvPr>
            <p:ph sz="half" idx="4294967295"/>
          </p:nvPr>
        </p:nvSpPr>
        <p:spPr>
          <a:xfrm>
            <a:off x="7491413" y="2100263"/>
            <a:ext cx="4700587" cy="4757737"/>
          </a:xfrm>
        </p:spPr>
        <p:txBody>
          <a:bodyPr>
            <a:normAutofit/>
          </a:bodyPr>
          <a:lstStyle/>
          <a:p>
            <a:endParaRPr lang="es-AR" dirty="0"/>
          </a:p>
          <a:p>
            <a:endParaRPr lang="es-AR" dirty="0"/>
          </a:p>
        </p:txBody>
      </p:sp>
    </p:spTree>
    <p:extLst>
      <p:ext uri="{BB962C8B-B14F-4D97-AF65-F5344CB8AC3E}">
        <p14:creationId xmlns:p14="http://schemas.microsoft.com/office/powerpoint/2010/main" val="3550394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70BD7-B433-4261-94D5-638F7926EBC2}"/>
              </a:ext>
            </a:extLst>
          </p:cNvPr>
          <p:cNvSpPr>
            <a:spLocks noGrp="1"/>
          </p:cNvSpPr>
          <p:nvPr>
            <p:ph type="title"/>
          </p:nvPr>
        </p:nvSpPr>
        <p:spPr/>
        <p:txBody>
          <a:bodyPr/>
          <a:lstStyle/>
          <a:p>
            <a:pPr algn="ctr"/>
            <a:r>
              <a:rPr lang="it-IT" dirty="0"/>
              <a:t>Distinguir RTI del RDI: RDI</a:t>
            </a:r>
            <a:endParaRPr lang="es-AR" dirty="0"/>
          </a:p>
        </p:txBody>
      </p:sp>
      <p:sp>
        <p:nvSpPr>
          <p:cNvPr id="5" name="Marcador de contenido 4">
            <a:extLst>
              <a:ext uri="{FF2B5EF4-FFF2-40B4-BE49-F238E27FC236}">
                <a16:creationId xmlns:a16="http://schemas.microsoft.com/office/drawing/2014/main" id="{29E92E6E-11E2-4073-B6AE-50652BDB7EA6}"/>
              </a:ext>
            </a:extLst>
          </p:cNvPr>
          <p:cNvSpPr>
            <a:spLocks noGrp="1"/>
          </p:cNvSpPr>
          <p:nvPr>
            <p:ph idx="1"/>
          </p:nvPr>
        </p:nvSpPr>
        <p:spPr>
          <a:xfrm>
            <a:off x="680320" y="2000250"/>
            <a:ext cx="10821117" cy="4643437"/>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1600" b="1" i="0" u="sng" strike="noStrike" kern="1200" cap="none" spc="0" normalizeH="0" baseline="0" noProof="0" dirty="0">
                <a:ln>
                  <a:noFill/>
                </a:ln>
                <a:effectLst/>
                <a:uLnTx/>
                <a:uFillTx/>
                <a:latin typeface="Trebuchet MS" panose="020B0603020202020204"/>
                <a:ea typeface="+mn-ea"/>
                <a:cs typeface="+mn-cs"/>
              </a:rPr>
              <a:t>Definitivo</a:t>
            </a:r>
            <a:r>
              <a:rPr kumimoji="0" lang="es-AR" sz="1600" b="1" i="0" u="none" strike="noStrike" kern="1200" cap="none" spc="0" normalizeH="0" baseline="0" noProof="0" dirty="0">
                <a:ln>
                  <a:noFill/>
                </a:ln>
                <a:effectLst/>
                <a:uLnTx/>
                <a:uFillTx/>
                <a:latin typeface="Trebuchet MS" panose="020B0603020202020204"/>
                <a:ea typeface="+mn-ea"/>
                <a:cs typeface="+mn-cs"/>
              </a:rPr>
              <a:t>: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AR" sz="1800" b="1" i="0" u="none" strike="noStrike" kern="1200" cap="none" spc="0" normalizeH="0" baseline="0" noProof="0" dirty="0">
                <a:ln>
                  <a:noFill/>
                </a:ln>
                <a:effectLst/>
                <a:uLnTx/>
                <a:uFillTx/>
                <a:latin typeface="Trebuchet MS" panose="020B0603020202020204"/>
                <a:ea typeface="+mn-ea"/>
                <a:cs typeface="+mn-cs"/>
              </a:rPr>
              <a:t>Pedir la inconstitucionalidad del efecto devolutivo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AR" sz="1800" b="1" i="0" u="none" strike="noStrike" kern="1200" cap="none" spc="0" normalizeH="0" baseline="0" noProof="0" dirty="0">
                <a:ln>
                  <a:noFill/>
                </a:ln>
                <a:effectLst/>
                <a:uLnTx/>
                <a:uFillTx/>
                <a:latin typeface="Trebuchet MS" panose="020B0603020202020204"/>
                <a:ea typeface="+mn-ea"/>
                <a:cs typeface="+mn-cs"/>
              </a:rPr>
              <a:t>Medida cautelar para que mantengan el pago del beneficio y la obra social mientras tramita la apelación</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AR" sz="1800" b="1" i="0" u="none" strike="noStrike" kern="1200" cap="none" spc="0" normalizeH="0" baseline="0" noProof="0" dirty="0">
                <a:ln>
                  <a:noFill/>
                </a:ln>
                <a:effectLst/>
                <a:uLnTx/>
                <a:uFillTx/>
                <a:latin typeface="Trebuchet MS" panose="020B0603020202020204"/>
                <a:ea typeface="+mn-ea"/>
                <a:cs typeface="+mn-cs"/>
              </a:rPr>
              <a:t>Cuestionar el Baremo y la metodología aplicada</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AR" sz="1800" b="1" i="0" u="none" strike="noStrike" kern="1200" cap="none" spc="0" normalizeH="0" baseline="0" noProof="0" dirty="0">
                <a:ln>
                  <a:noFill/>
                </a:ln>
                <a:effectLst/>
                <a:uLnTx/>
                <a:uFillTx/>
                <a:latin typeface="Trebuchet MS" panose="020B0603020202020204"/>
                <a:ea typeface="+mn-ea"/>
                <a:cs typeface="+mn-cs"/>
              </a:rPr>
              <a:t>Ofrecer pruebas de enfermedad y tarea que desarrolla</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s-AR" sz="1800" b="1" dirty="0">
                <a:latin typeface="Trebuchet MS" panose="020B0603020202020204"/>
              </a:rPr>
              <a:t>Pedir que las pericias se hagan en el hospital local</a:t>
            </a:r>
            <a:endParaRPr kumimoji="0" lang="es-AR" sz="1800" b="1" i="0" u="none" strike="noStrike" kern="1200" cap="none" spc="0" normalizeH="0" baseline="0" noProof="0" dirty="0">
              <a:ln>
                <a:noFill/>
              </a:ln>
              <a:effectLst/>
              <a:uLnTx/>
              <a:uFillTx/>
              <a:latin typeface="Trebuchet MS" panose="020B060302020202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s-AR" sz="1800" b="1" dirty="0">
                <a:latin typeface="Trebuchet MS" panose="020B0603020202020204"/>
              </a:rPr>
              <a:t>E</a:t>
            </a:r>
            <a:r>
              <a:rPr kumimoji="0" lang="es-AR" sz="1800" b="1" i="0" u="none" strike="noStrike" kern="1200" cap="none" spc="0" normalizeH="0" baseline="0" noProof="0" dirty="0">
                <a:ln>
                  <a:noFill/>
                </a:ln>
                <a:effectLst/>
                <a:uLnTx/>
                <a:uFillTx/>
                <a:latin typeface="Trebuchet MS" panose="020B0603020202020204"/>
                <a:ea typeface="+mn-ea"/>
                <a:cs typeface="+mn-cs"/>
              </a:rPr>
              <a:t>l pago de intereses  si es que Anses suspende el beneficio( también pediría la actualización)  plazo de rehabilitación</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AR" sz="1800" b="1" i="0" u="none" strike="noStrike" kern="1200" cap="none" spc="0" normalizeH="0" baseline="0" noProof="0" dirty="0">
                <a:ln>
                  <a:noFill/>
                </a:ln>
                <a:effectLst/>
                <a:uLnTx/>
                <a:uFillTx/>
                <a:latin typeface="Trebuchet MS" panose="020B0603020202020204"/>
                <a:ea typeface="+mn-ea"/>
                <a:cs typeface="+mn-cs"/>
              </a:rPr>
              <a:t>Costas a la Anses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AR" sz="1800" b="1" i="0" u="none" strike="noStrike" kern="1200" cap="none" spc="0" normalizeH="0" baseline="0" noProof="0" dirty="0">
                <a:ln>
                  <a:noFill/>
                </a:ln>
                <a:effectLst/>
                <a:uLnTx/>
                <a:uFillTx/>
                <a:latin typeface="Trebuchet MS" panose="020B0603020202020204"/>
                <a:ea typeface="+mn-ea"/>
                <a:cs typeface="+mn-cs"/>
              </a:rPr>
              <a:t>Regulación de honorarios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s-AR" sz="1800" b="1" dirty="0">
                <a:latin typeface="Trebuchet MS" panose="020B0603020202020204"/>
              </a:rPr>
              <a:t>Ídem hijo discapacitados ampliar el planteo.</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AR" sz="1800" b="1" i="0" u="none" strike="noStrike" kern="1200" cap="none" spc="0" normalizeH="0" baseline="0" noProof="0" dirty="0">
                <a:ln>
                  <a:noFill/>
                </a:ln>
                <a:effectLst/>
                <a:uLnTx/>
                <a:uFillTx/>
                <a:latin typeface="Trebuchet MS" panose="020B0603020202020204"/>
                <a:ea typeface="+mn-ea"/>
                <a:cs typeface="+mn-cs"/>
              </a:rPr>
              <a:t>Reserva Federal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AR" sz="13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s-AR" dirty="0"/>
          </a:p>
        </p:txBody>
      </p:sp>
    </p:spTree>
    <p:extLst>
      <p:ext uri="{BB962C8B-B14F-4D97-AF65-F5344CB8AC3E}">
        <p14:creationId xmlns:p14="http://schemas.microsoft.com/office/powerpoint/2010/main" val="2153172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1D89815-36A9-4FAC-B8B4-D1AECB8DCB20}"/>
              </a:ext>
            </a:extLst>
          </p:cNvPr>
          <p:cNvSpPr>
            <a:spLocks noGrp="1"/>
          </p:cNvSpPr>
          <p:nvPr>
            <p:ph type="title"/>
          </p:nvPr>
        </p:nvSpPr>
        <p:spPr/>
        <p:txBody>
          <a:bodyPr/>
          <a:lstStyle/>
          <a:p>
            <a:pPr algn="ctr"/>
            <a:r>
              <a:rPr lang="es-AR" dirty="0"/>
              <a:t>Ejecución</a:t>
            </a:r>
          </a:p>
        </p:txBody>
      </p:sp>
      <p:sp>
        <p:nvSpPr>
          <p:cNvPr id="6" name="Marcador de contenido 5">
            <a:extLst>
              <a:ext uri="{FF2B5EF4-FFF2-40B4-BE49-F238E27FC236}">
                <a16:creationId xmlns:a16="http://schemas.microsoft.com/office/drawing/2014/main" id="{2AAFB8E0-B437-4718-8D3B-6B2E046D5D4A}"/>
              </a:ext>
            </a:extLst>
          </p:cNvPr>
          <p:cNvSpPr>
            <a:spLocks noGrp="1"/>
          </p:cNvSpPr>
          <p:nvPr>
            <p:ph idx="1"/>
          </p:nvPr>
        </p:nvSpPr>
        <p:spPr>
          <a:xfrm>
            <a:off x="680320" y="2336872"/>
            <a:ext cx="10992567" cy="3767899"/>
          </a:xfrm>
        </p:spPr>
        <p:txBody>
          <a:bodyPr/>
          <a:lstStyle/>
          <a:p>
            <a:pPr algn="just">
              <a:buFont typeface="Wingdings" panose="05000000000000000000" pitchFamily="2" charset="2"/>
              <a:buChar char="q"/>
            </a:pPr>
            <a:r>
              <a:rPr lang="es-AR" dirty="0"/>
              <a:t>La ejecución de estas sentencias tramitará en la primera instancia como Ejecución de sentencia. Se debe sortear ante la cámara Federal de apelaciones con código de sorteo ante la Cámara federal de apelación </a:t>
            </a:r>
          </a:p>
          <a:p>
            <a:pPr algn="just">
              <a:buFont typeface="Wingdings" panose="05000000000000000000" pitchFamily="2" charset="2"/>
              <a:buChar char="q"/>
            </a:pPr>
            <a:r>
              <a:rPr lang="es-AR" b="1" dirty="0"/>
              <a:t>Código EJ3 Descripción “Ejecución de sentencias”</a:t>
            </a:r>
          </a:p>
          <a:p>
            <a:pPr algn="just">
              <a:buFont typeface="Wingdings" panose="05000000000000000000" pitchFamily="2" charset="2"/>
              <a:buChar char="q"/>
            </a:pPr>
            <a:r>
              <a:rPr lang="es-AR" dirty="0"/>
              <a:t>¿Cuándo se ejecuta? Cuando venció el plazo y Anses no cumplió. Dependerá si sigue cobrando por cautelar el retiro o no, si cobra no nos afecta y lo que ordene la sentencia.</a:t>
            </a:r>
          </a:p>
          <a:p>
            <a:pPr algn="just">
              <a:buFont typeface="Wingdings" panose="05000000000000000000" pitchFamily="2" charset="2"/>
              <a:buChar char="q"/>
            </a:pPr>
            <a:r>
              <a:rPr lang="es-AR" dirty="0"/>
              <a:t>Es importante que cambie a definitivo porque le dan distinto tratamiento que se le da al beneficio.</a:t>
            </a:r>
          </a:p>
          <a:p>
            <a:pPr algn="ctr"/>
            <a:endParaRPr lang="es-AR" dirty="0"/>
          </a:p>
        </p:txBody>
      </p:sp>
    </p:spTree>
    <p:extLst>
      <p:ext uri="{BB962C8B-B14F-4D97-AF65-F5344CB8AC3E}">
        <p14:creationId xmlns:p14="http://schemas.microsoft.com/office/powerpoint/2010/main" val="2910435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64CD2-F9D7-4E32-97EF-2D472C178342}"/>
              </a:ext>
            </a:extLst>
          </p:cNvPr>
          <p:cNvSpPr>
            <a:spLocks noGrp="1"/>
          </p:cNvSpPr>
          <p:nvPr>
            <p:ph type="title"/>
          </p:nvPr>
        </p:nvSpPr>
        <p:spPr/>
        <p:txBody>
          <a:bodyPr/>
          <a:lstStyle/>
          <a:p>
            <a:pPr algn="ctr"/>
            <a:r>
              <a:rPr lang="es-AR" dirty="0"/>
              <a:t>Plazos</a:t>
            </a:r>
          </a:p>
        </p:txBody>
      </p:sp>
      <p:sp>
        <p:nvSpPr>
          <p:cNvPr id="3" name="Marcador de contenido 2">
            <a:extLst>
              <a:ext uri="{FF2B5EF4-FFF2-40B4-BE49-F238E27FC236}">
                <a16:creationId xmlns:a16="http://schemas.microsoft.com/office/drawing/2014/main" id="{4492E044-E96F-4B8E-8E95-692021D7F1A9}"/>
              </a:ext>
            </a:extLst>
          </p:cNvPr>
          <p:cNvSpPr>
            <a:spLocks noGrp="1"/>
          </p:cNvSpPr>
          <p:nvPr>
            <p:ph idx="1"/>
          </p:nvPr>
        </p:nvSpPr>
        <p:spPr>
          <a:xfrm>
            <a:off x="680321" y="2336872"/>
            <a:ext cx="10478217" cy="4121077"/>
          </a:xfrm>
        </p:spPr>
        <p:txBody>
          <a:bodyPr>
            <a:normAutofit/>
          </a:bodyPr>
          <a:lstStyle/>
          <a:p>
            <a:pPr algn="just"/>
            <a:r>
              <a:rPr lang="es-AR" dirty="0"/>
              <a:t>El Plazo para recurrir son 5 días desde la notificación.</a:t>
            </a:r>
          </a:p>
          <a:p>
            <a:pPr algn="just"/>
            <a:r>
              <a:rPr lang="es-AR" dirty="0"/>
              <a:t>¿Que pasa si hay feria? </a:t>
            </a:r>
          </a:p>
          <a:p>
            <a:pPr algn="just"/>
            <a:r>
              <a:rPr lang="es-AR" dirty="0"/>
              <a:t>Duplicación de notificación.</a:t>
            </a:r>
          </a:p>
          <a:p>
            <a:pPr algn="just"/>
            <a:r>
              <a:rPr lang="es-AR" dirty="0"/>
              <a:t>Días hábiles judiciales.</a:t>
            </a:r>
          </a:p>
          <a:p>
            <a:pPr algn="just"/>
            <a:endParaRPr lang="es-AR" dirty="0"/>
          </a:p>
        </p:txBody>
      </p:sp>
    </p:spTree>
    <p:extLst>
      <p:ext uri="{BB962C8B-B14F-4D97-AF65-F5344CB8AC3E}">
        <p14:creationId xmlns:p14="http://schemas.microsoft.com/office/powerpoint/2010/main" val="158315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FF53A-F32F-4831-82B9-86D77DD6FC22}"/>
              </a:ext>
            </a:extLst>
          </p:cNvPr>
          <p:cNvSpPr>
            <a:spLocks noGrp="1"/>
          </p:cNvSpPr>
          <p:nvPr>
            <p:ph type="title"/>
          </p:nvPr>
        </p:nvSpPr>
        <p:spPr/>
        <p:txBody>
          <a:bodyPr/>
          <a:lstStyle/>
          <a:p>
            <a:pPr algn="ctr"/>
            <a:r>
              <a:rPr lang="es-ES" dirty="0"/>
              <a:t>REGULARIDAD DE APORTES</a:t>
            </a:r>
            <a:endParaRPr lang="es-AR" dirty="0"/>
          </a:p>
        </p:txBody>
      </p:sp>
      <p:graphicFrame>
        <p:nvGraphicFramePr>
          <p:cNvPr id="4" name="Marcador de contenido 3">
            <a:extLst>
              <a:ext uri="{FF2B5EF4-FFF2-40B4-BE49-F238E27FC236}">
                <a16:creationId xmlns:a16="http://schemas.microsoft.com/office/drawing/2014/main" id="{B20AD2A5-4F0E-474F-8F32-D902C954D558}"/>
              </a:ext>
            </a:extLst>
          </p:cNvPr>
          <p:cNvGraphicFramePr>
            <a:graphicFrameLocks noGrp="1"/>
          </p:cNvGraphicFramePr>
          <p:nvPr>
            <p:ph idx="1"/>
            <p:extLst>
              <p:ext uri="{D42A27DB-BD31-4B8C-83A1-F6EECF244321}">
                <p14:modId xmlns:p14="http://schemas.microsoft.com/office/powerpoint/2010/main" val="47198359"/>
              </p:ext>
            </p:extLst>
          </p:nvPr>
        </p:nvGraphicFramePr>
        <p:xfrm>
          <a:off x="677862" y="1605516"/>
          <a:ext cx="10294937" cy="4583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957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44D77-27B7-40BE-8624-C3BDCD1B2834}"/>
              </a:ext>
            </a:extLst>
          </p:cNvPr>
          <p:cNvSpPr>
            <a:spLocks noGrp="1"/>
          </p:cNvSpPr>
          <p:nvPr>
            <p:ph type="title"/>
          </p:nvPr>
        </p:nvSpPr>
        <p:spPr/>
        <p:txBody>
          <a:bodyPr>
            <a:normAutofit fontScale="90000"/>
          </a:bodyPr>
          <a:lstStyle/>
          <a:p>
            <a:r>
              <a:rPr lang="es-AR" dirty="0"/>
              <a:t>Puntos a tener en cuenta en la presentación del recurso directo Art  49</a:t>
            </a:r>
          </a:p>
        </p:txBody>
      </p:sp>
      <p:sp>
        <p:nvSpPr>
          <p:cNvPr id="3" name="Marcador de contenido 2">
            <a:extLst>
              <a:ext uri="{FF2B5EF4-FFF2-40B4-BE49-F238E27FC236}">
                <a16:creationId xmlns:a16="http://schemas.microsoft.com/office/drawing/2014/main" id="{EAC29633-8847-4EB5-963A-9F63A02EA1D8}"/>
              </a:ext>
            </a:extLst>
          </p:cNvPr>
          <p:cNvSpPr>
            <a:spLocks noGrp="1"/>
          </p:cNvSpPr>
          <p:nvPr>
            <p:ph idx="1"/>
          </p:nvPr>
        </p:nvSpPr>
        <p:spPr/>
        <p:txBody>
          <a:bodyPr/>
          <a:lstStyle/>
          <a:p>
            <a:r>
              <a:rPr lang="es-AR" dirty="0"/>
              <a:t>NECESITAMOS EL SOBRE DE LA NOTIFICACION Y O CORREO ELECTRONICO O SI SE NOTIFICAN PERSONALMENTE EL CARGO</a:t>
            </a:r>
          </a:p>
          <a:p>
            <a:r>
              <a:rPr lang="es-AR" dirty="0"/>
              <a:t>VINCULARNOS COMO APODERADAS PARA PODER TOMAR VISTA DEL EXPTE DIGITALIZADO ANTE LA SRT.</a:t>
            </a:r>
          </a:p>
          <a:p>
            <a:endParaRPr lang="es-AR" dirty="0"/>
          </a:p>
          <a:p>
            <a:r>
              <a:rPr lang="es-AR" dirty="0"/>
              <a:t>Tema del correo </a:t>
            </a:r>
            <a:r>
              <a:rPr lang="es-AR" dirty="0" err="1"/>
              <a:t>electronico</a:t>
            </a:r>
            <a:endParaRPr lang="es-AR" dirty="0"/>
          </a:p>
          <a:p>
            <a:pPr marL="0" indent="0">
              <a:buNone/>
            </a:pPr>
            <a:endParaRPr lang="es-AR" dirty="0"/>
          </a:p>
          <a:p>
            <a:endParaRPr lang="es-AR" dirty="0"/>
          </a:p>
        </p:txBody>
      </p:sp>
    </p:spTree>
    <p:extLst>
      <p:ext uri="{BB962C8B-B14F-4D97-AF65-F5344CB8AC3E}">
        <p14:creationId xmlns:p14="http://schemas.microsoft.com/office/powerpoint/2010/main" val="2250910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BDE2B-E5CC-4435-98BF-7F99FEF17072}"/>
              </a:ext>
            </a:extLst>
          </p:cNvPr>
          <p:cNvSpPr>
            <a:spLocks noGrp="1"/>
          </p:cNvSpPr>
          <p:nvPr>
            <p:ph type="title"/>
          </p:nvPr>
        </p:nvSpPr>
        <p:spPr/>
        <p:txBody>
          <a:bodyPr/>
          <a:lstStyle/>
          <a:p>
            <a:pPr algn="ctr"/>
            <a:r>
              <a:rPr lang="es-AR"/>
              <a:t>Notificación del correo</a:t>
            </a:r>
            <a:endParaRPr lang="es-AR" dirty="0"/>
          </a:p>
        </p:txBody>
      </p:sp>
      <p:sp>
        <p:nvSpPr>
          <p:cNvPr id="3" name="Marcador de contenido 2">
            <a:extLst>
              <a:ext uri="{FF2B5EF4-FFF2-40B4-BE49-F238E27FC236}">
                <a16:creationId xmlns:a16="http://schemas.microsoft.com/office/drawing/2014/main" id="{B341990E-D55A-4AD9-821E-2048C593E19D}"/>
              </a:ext>
            </a:extLst>
          </p:cNvPr>
          <p:cNvSpPr>
            <a:spLocks noGrp="1"/>
          </p:cNvSpPr>
          <p:nvPr>
            <p:ph idx="1"/>
          </p:nvPr>
        </p:nvSpPr>
        <p:spPr/>
        <p:txBody>
          <a:bodyPr/>
          <a:lstStyle/>
          <a:p>
            <a:pPr marL="0" indent="0">
              <a:buNone/>
            </a:pPr>
            <a:endParaRPr lang="es-AR" dirty="0"/>
          </a:p>
          <a:p>
            <a:endParaRPr lang="es-AR" dirty="0"/>
          </a:p>
        </p:txBody>
      </p:sp>
      <p:sp>
        <p:nvSpPr>
          <p:cNvPr id="26" name="CuadroTexto 25">
            <a:extLst>
              <a:ext uri="{FF2B5EF4-FFF2-40B4-BE49-F238E27FC236}">
                <a16:creationId xmlns:a16="http://schemas.microsoft.com/office/drawing/2014/main" id="{660160ED-586C-47FE-9BFB-2CFF618105D9}"/>
              </a:ext>
            </a:extLst>
          </p:cNvPr>
          <p:cNvSpPr txBox="1"/>
          <p:nvPr/>
        </p:nvSpPr>
        <p:spPr>
          <a:xfrm>
            <a:off x="3049229" y="2642791"/>
            <a:ext cx="6098458" cy="3168240"/>
          </a:xfrm>
          <a:prstGeom prst="rect">
            <a:avLst/>
          </a:prstGeom>
          <a:noFill/>
        </p:spPr>
        <p:txBody>
          <a:bodyPr wrap="square">
            <a:spAutoFit/>
          </a:bodyPr>
          <a:lstStyle/>
          <a:p>
            <a:pPr algn="ct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TRAMITE ANTE EL CORREO</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Ingresar a </a:t>
            </a:r>
            <a:r>
              <a:rPr lang="es-A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https://www.correoargentino.com.ar/</a:t>
            </a: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Ver si el código de barra es CU o CD, difieren los colores.</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Puede ser que se ingrese por T&amp;T plus , o T&amp;T.</a:t>
            </a:r>
          </a:p>
          <a:p>
            <a:pPr>
              <a:lnSpc>
                <a:spcPct val="107000"/>
              </a:lnSpc>
              <a:spcAft>
                <a:spcPts val="800"/>
              </a:spcAft>
            </a:pPr>
            <a:r>
              <a:rPr lang="es-AR" dirty="0">
                <a:latin typeface="Calibri" panose="020F0502020204030204" pitchFamily="34" charset="0"/>
                <a:ea typeface="Calibri" panose="020F0502020204030204" pitchFamily="34" charset="0"/>
                <a:cs typeface="Times New Roman" panose="02020603050405020304" pitchFamily="18" charset="0"/>
              </a:rPr>
              <a:t>Elegida la opción ingresar el código CU o CD y el número</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Lue</a:t>
            </a:r>
            <a:r>
              <a:rPr lang="es-AR" dirty="0">
                <a:latin typeface="Calibri" panose="020F0502020204030204" pitchFamily="34" charset="0"/>
                <a:ea typeface="Calibri" panose="020F0502020204030204" pitchFamily="34" charset="0"/>
                <a:cs typeface="Times New Roman" panose="02020603050405020304" pitchFamily="18" charset="0"/>
              </a:rPr>
              <a:t>go imprimir la constancia de recepción </a:t>
            </a:r>
          </a:p>
          <a:p>
            <a:pPr>
              <a:lnSpc>
                <a:spcPct val="107000"/>
              </a:lnSpc>
              <a:spcAft>
                <a:spcPts val="800"/>
              </a:spcAft>
            </a:pPr>
            <a:r>
              <a:rPr lang="es-AR" dirty="0">
                <a:latin typeface="Calibri" panose="020F0502020204030204" pitchFamily="34" charset="0"/>
                <a:ea typeface="Calibri" panose="020F0502020204030204" pitchFamily="34" charset="0"/>
                <a:cs typeface="Times New Roman" panose="02020603050405020304" pitchFamily="18" charset="0"/>
              </a:rPr>
              <a:t>NO confiar en la fecha que dice el cliente.</a:t>
            </a:r>
          </a:p>
          <a:p>
            <a:pPr>
              <a:lnSpc>
                <a:spcPct val="107000"/>
              </a:lnSpc>
              <a:spcAft>
                <a:spcPts val="800"/>
              </a:spcAft>
            </a:pP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882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9A667-AAFD-49A3-949C-F889D2173F96}"/>
              </a:ext>
            </a:extLst>
          </p:cNvPr>
          <p:cNvSpPr>
            <a:spLocks noGrp="1"/>
          </p:cNvSpPr>
          <p:nvPr>
            <p:ph type="title"/>
          </p:nvPr>
        </p:nvSpPr>
        <p:spPr/>
        <p:txBody>
          <a:bodyPr/>
          <a:lstStyle/>
          <a:p>
            <a:pPr algn="ctr"/>
            <a:r>
              <a:rPr lang="es-AR" dirty="0"/>
              <a:t>Digitalización del dictamen SRT</a:t>
            </a:r>
          </a:p>
        </p:txBody>
      </p:sp>
      <p:sp>
        <p:nvSpPr>
          <p:cNvPr id="3" name="Marcador de contenido 2">
            <a:extLst>
              <a:ext uri="{FF2B5EF4-FFF2-40B4-BE49-F238E27FC236}">
                <a16:creationId xmlns:a16="http://schemas.microsoft.com/office/drawing/2014/main" id="{FC9B312C-FDAE-431A-93C4-A2D7C07698F3}"/>
              </a:ext>
            </a:extLst>
          </p:cNvPr>
          <p:cNvSpPr>
            <a:spLocks noGrp="1"/>
          </p:cNvSpPr>
          <p:nvPr>
            <p:ph idx="1"/>
          </p:nvPr>
        </p:nvSpPr>
        <p:spPr>
          <a:xfrm>
            <a:off x="414338" y="1971676"/>
            <a:ext cx="11444287" cy="4886324"/>
          </a:xfrm>
        </p:spPr>
        <p:txBody>
          <a:bodyPr>
            <a:normAutofit fontScale="85000" lnSpcReduction="10000"/>
          </a:bodyPr>
          <a:lstStyle/>
          <a:p>
            <a:pPr algn="ctr">
              <a:lnSpc>
                <a:spcPct val="107000"/>
              </a:lnSpc>
              <a:spcAft>
                <a:spcPts val="800"/>
              </a:spcAft>
            </a:pPr>
            <a:r>
              <a:rPr lang="es-AR" sz="1800" b="1" u="sng" dirty="0">
                <a:effectLst/>
                <a:latin typeface="Calibri" panose="020F0502020204030204" pitchFamily="34" charset="0"/>
                <a:ea typeface="Calibri" panose="020F0502020204030204" pitchFamily="34" charset="0"/>
                <a:cs typeface="Times New Roman" panose="02020603050405020304" pitchFamily="18" charset="0"/>
              </a:rPr>
              <a:t>VINCULACION</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Correo a la mesa de ayuda </a:t>
            </a:r>
            <a:r>
              <a:rPr lang="es-A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ayuda@srt.gob.ar</a:t>
            </a:r>
            <a:r>
              <a:rPr lang="es-A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s-AR" sz="1800" b="1" dirty="0">
                <a:effectLst/>
                <a:latin typeface="Calibri" panose="020F0502020204030204" pitchFamily="34" charset="0"/>
                <a:ea typeface="Calibri" panose="020F0502020204030204" pitchFamily="34" charset="0"/>
                <a:cs typeface="Times New Roman" panose="02020603050405020304" pitchFamily="18" charset="0"/>
              </a:rPr>
              <a:t>Asunto: </a:t>
            </a:r>
            <a:r>
              <a:rPr lang="es-AR" sz="1800" dirty="0">
                <a:effectLst/>
                <a:latin typeface="Calibri" panose="020F0502020204030204" pitchFamily="34" charset="0"/>
                <a:ea typeface="Calibri" panose="020F0502020204030204" pitchFamily="34" charset="0"/>
                <a:cs typeface="Times New Roman" panose="02020603050405020304" pitchFamily="18" charset="0"/>
              </a:rPr>
              <a:t>SOLICITO VINCULACION</a:t>
            </a:r>
          </a:p>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Estimados  SRT : Solicito vinculación al Expte 023-P-000xxxx/21 Titular : Juanito Perez Expte de Origen N° 024-27xxxxxxxx-3-742-000002 , a fin  de poder tomar vista del  mismo   por  el  servicio E-VENTANILLA SRT. Saludos cordiales  Dr.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Xxxx</a:t>
            </a:r>
            <a:r>
              <a:rPr lang="es-ES" sz="1800" dirty="0">
                <a:effectLst/>
                <a:latin typeface="Calibri" panose="020F0502020204030204" pitchFamily="34" charset="0"/>
                <a:ea typeface="Calibri" panose="020F0502020204030204" pitchFamily="34" charset="0"/>
                <a:cs typeface="Times New Roman" panose="02020603050405020304" pitchFamily="18" charset="0"/>
              </a:rPr>
              <a:t>  Cuil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xxxxx</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Respuesta : Estimada, En relación a su consulta, para poder brindarle el asesoramiento correspondiente y que el mismo quede asentado en nuestros registros, es necesario que nos responda con la siguiente información completa de manera correcta en su totalidad:</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br>
              <a:rPr lang="es-AR" sz="1800" dirty="0">
                <a:effectLst/>
                <a:latin typeface="Calibri" panose="020F0502020204030204" pitchFamily="34" charset="0"/>
                <a:ea typeface="Calibri" panose="020F0502020204030204" pitchFamily="34" charset="0"/>
                <a:cs typeface="Times New Roman" panose="02020603050405020304" pitchFamily="18" charset="0"/>
              </a:rPr>
            </a:br>
            <a:r>
              <a:rPr lang="es-AR" sz="1800" dirty="0">
                <a:effectLst/>
                <a:latin typeface="Calibri" panose="020F0502020204030204" pitchFamily="34" charset="0"/>
                <a:ea typeface="Calibri" panose="020F0502020204030204" pitchFamily="34" charset="0"/>
                <a:cs typeface="Times New Roman" panose="02020603050405020304" pitchFamily="18" charset="0"/>
              </a:rPr>
              <a:t>-Su Nro. de DNI como patrocinante</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r>
              <a:rPr lang="es-AR" sz="1800" dirty="0">
                <a:effectLst/>
                <a:latin typeface="Calibri" panose="020F0502020204030204" pitchFamily="34" charset="0"/>
                <a:ea typeface="Calibri" panose="020F0502020204030204" pitchFamily="34" charset="0"/>
                <a:cs typeface="Times New Roman" panose="02020603050405020304" pitchFamily="18" charset="0"/>
              </a:rPr>
              <a:t>-Carta poder/formulario de designación de patrocinio acreditándolo como tal</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r>
              <a:rPr lang="es-AR" sz="1800" dirty="0">
                <a:effectLst/>
                <a:latin typeface="Calibri" panose="020F0502020204030204" pitchFamily="34" charset="0"/>
                <a:ea typeface="Calibri" panose="020F0502020204030204" pitchFamily="34" charset="0"/>
                <a:cs typeface="Times New Roman" panose="02020603050405020304" pitchFamily="18" charset="0"/>
              </a:rPr>
              <a:t>-Su domicilio, localidad y provincia como patrocinante</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r>
              <a:rPr lang="es-AR" sz="1800" dirty="0">
                <a:effectLst/>
                <a:latin typeface="Calibri" panose="020F0502020204030204" pitchFamily="34" charset="0"/>
                <a:ea typeface="Calibri" panose="020F0502020204030204" pitchFamily="34" charset="0"/>
                <a:cs typeface="Times New Roman" panose="02020603050405020304" pitchFamily="18" charset="0"/>
              </a:rPr>
              <a:t>-Su teléfono de contacto con código de área como patrocinante</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-Nro. de DNI/CUIL del titular del expediente</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r>
              <a:rPr lang="es-AR" sz="1800" dirty="0">
                <a:effectLst/>
                <a:latin typeface="Calibri" panose="020F0502020204030204" pitchFamily="34" charset="0"/>
                <a:ea typeface="Calibri" panose="020F0502020204030204" pitchFamily="34" charset="0"/>
                <a:cs typeface="Times New Roman" panose="02020603050405020304" pitchFamily="18" charset="0"/>
              </a:rPr>
              <a:t>-Domicilio, localidad y provincia del titular del expediente</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r>
              <a:rPr lang="es-AR" sz="1800" dirty="0">
                <a:effectLst/>
                <a:latin typeface="Calibri" panose="020F0502020204030204" pitchFamily="34" charset="0"/>
                <a:ea typeface="Calibri" panose="020F0502020204030204" pitchFamily="34" charset="0"/>
                <a:cs typeface="Times New Roman" panose="02020603050405020304" pitchFamily="18" charset="0"/>
              </a:rPr>
              <a:t>-Teléfono de contacto con código de área del titular del expediente</a:t>
            </a:r>
          </a:p>
          <a:p>
            <a:pPr>
              <a:lnSpc>
                <a:spcPct val="107000"/>
              </a:lnSpc>
              <a:spcAft>
                <a:spcPts val="800"/>
              </a:spcAft>
            </a:pPr>
            <a:r>
              <a:rPr lang="es-AR" sz="1800" i="1" dirty="0">
                <a:effectLst/>
                <a:latin typeface="Calibri" panose="020F0502020204030204" pitchFamily="34" charset="0"/>
                <a:ea typeface="Calibri" panose="020F0502020204030204" pitchFamily="34" charset="0"/>
                <a:cs typeface="Times New Roman" panose="02020603050405020304" pitchFamily="18" charset="0"/>
              </a:rPr>
              <a:t>En caso de necesitar alguna aclaración al respecto podrá contactarse por correo electrónico a ayuda@srt.gob.ar o a través del Formulario de Consultas y Reclamos de la SRT ingresando a www.srt.gob.ar/arg/contacto_srt.php.</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61737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4C7B7-CED7-4573-9176-3D3F20D05992}"/>
              </a:ext>
            </a:extLst>
          </p:cNvPr>
          <p:cNvSpPr>
            <a:spLocks noGrp="1"/>
          </p:cNvSpPr>
          <p:nvPr>
            <p:ph type="title"/>
          </p:nvPr>
        </p:nvSpPr>
        <p:spPr/>
        <p:txBody>
          <a:bodyPr/>
          <a:lstStyle/>
          <a:p>
            <a:pPr algn="ctr"/>
            <a:r>
              <a:rPr lang="es-AR" dirty="0"/>
              <a:t>Caratula y sorteo en Salta</a:t>
            </a:r>
          </a:p>
        </p:txBody>
      </p:sp>
      <p:sp>
        <p:nvSpPr>
          <p:cNvPr id="3" name="Marcador de contenido 2">
            <a:extLst>
              <a:ext uri="{FF2B5EF4-FFF2-40B4-BE49-F238E27FC236}">
                <a16:creationId xmlns:a16="http://schemas.microsoft.com/office/drawing/2014/main" id="{6D86B21E-96A2-4CA1-9313-2B355FD21834}"/>
              </a:ext>
            </a:extLst>
          </p:cNvPr>
          <p:cNvSpPr>
            <a:spLocks noGrp="1"/>
          </p:cNvSpPr>
          <p:nvPr>
            <p:ph idx="1"/>
          </p:nvPr>
        </p:nvSpPr>
        <p:spPr>
          <a:xfrm>
            <a:off x="680321" y="2336873"/>
            <a:ext cx="10863979" cy="4092502"/>
          </a:xfrm>
        </p:spPr>
        <p:txBody>
          <a:bodyPr>
            <a:normAutofit/>
          </a:bodyPr>
          <a:lstStyle/>
          <a:p>
            <a:r>
              <a:rPr lang="es-AR" dirty="0"/>
              <a:t>Email al que se envía la caratula: </a:t>
            </a:r>
            <a:r>
              <a:rPr lang="es-AR" dirty="0">
                <a:hlinkClick r:id="rId2"/>
              </a:rPr>
              <a:t>cfsalta.demanda@pjn.gov.ar</a:t>
            </a:r>
            <a:endParaRPr lang="es-AR" dirty="0"/>
          </a:p>
          <a:p>
            <a:r>
              <a:rPr lang="es-AR" dirty="0"/>
              <a:t>Objeto de juicio:</a:t>
            </a:r>
          </a:p>
          <a:p>
            <a:pPr marL="0" indent="0">
              <a:buNone/>
            </a:pPr>
            <a:r>
              <a:rPr lang="es-AR" dirty="0"/>
              <a:t>         Código “914”  </a:t>
            </a:r>
          </a:p>
          <a:p>
            <a:pPr marL="0" indent="0">
              <a:buNone/>
            </a:pPr>
            <a:r>
              <a:rPr lang="es-AR" dirty="0"/>
              <a:t>         Descripción : “Recurso directo Ley 24.241”</a:t>
            </a:r>
          </a:p>
          <a:p>
            <a:r>
              <a:rPr lang="es-AR" dirty="0"/>
              <a:t>Demandados</a:t>
            </a:r>
          </a:p>
          <a:p>
            <a:pPr marL="0" indent="0">
              <a:buNone/>
            </a:pPr>
            <a:r>
              <a:rPr lang="es-AR" dirty="0"/>
              <a:t>         Anses :</a:t>
            </a:r>
            <a:r>
              <a:rPr lang="es-AR" dirty="0" err="1"/>
              <a:t>Cuit</a:t>
            </a:r>
            <a:r>
              <a:rPr lang="es-AR" dirty="0"/>
              <a:t> 33-63761744-9 </a:t>
            </a:r>
          </a:p>
          <a:p>
            <a:pPr marL="0" indent="0">
              <a:buNone/>
            </a:pPr>
            <a:r>
              <a:rPr lang="es-AR" dirty="0"/>
              <a:t>         SRT: </a:t>
            </a:r>
            <a:r>
              <a:rPr lang="es-AR" dirty="0" err="1"/>
              <a:t>Cuit</a:t>
            </a:r>
            <a:r>
              <a:rPr lang="es-AR" dirty="0"/>
              <a:t> 33-68647168-9</a:t>
            </a:r>
          </a:p>
          <a:p>
            <a:r>
              <a:rPr lang="es-AR" dirty="0"/>
              <a:t>Poner en el texto del correo : “Adjunto carátula del recurso directo Art 49 contra el dictamen de la Comisión Medica Central </a:t>
            </a:r>
            <a:r>
              <a:rPr lang="es-AR" dirty="0" err="1"/>
              <a:t>N°</a:t>
            </a:r>
            <a:r>
              <a:rPr lang="es-AR" dirty="0"/>
              <a:t> C 23 P </a:t>
            </a:r>
            <a:r>
              <a:rPr lang="es-AR" dirty="0" err="1"/>
              <a:t>xxx</a:t>
            </a:r>
            <a:r>
              <a:rPr lang="es-AR" dirty="0"/>
              <a:t> Expte de origen 024-20-xxxx-742-1”</a:t>
            </a:r>
          </a:p>
        </p:txBody>
      </p:sp>
    </p:spTree>
    <p:extLst>
      <p:ext uri="{BB962C8B-B14F-4D97-AF65-F5344CB8AC3E}">
        <p14:creationId xmlns:p14="http://schemas.microsoft.com/office/powerpoint/2010/main" val="3885907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8D8F5-F17B-4A9E-BD70-BC4CCCA8F06D}"/>
              </a:ext>
            </a:extLst>
          </p:cNvPr>
          <p:cNvSpPr>
            <a:spLocks noGrp="1"/>
          </p:cNvSpPr>
          <p:nvPr>
            <p:ph type="title"/>
          </p:nvPr>
        </p:nvSpPr>
        <p:spPr/>
        <p:txBody>
          <a:bodyPr/>
          <a:lstStyle/>
          <a:p>
            <a:r>
              <a:rPr lang="es-AR" dirty="0"/>
              <a:t>Estructura del recurso directo del art 49</a:t>
            </a:r>
          </a:p>
        </p:txBody>
      </p:sp>
      <p:sp>
        <p:nvSpPr>
          <p:cNvPr id="3" name="Marcador de contenido 2">
            <a:extLst>
              <a:ext uri="{FF2B5EF4-FFF2-40B4-BE49-F238E27FC236}">
                <a16:creationId xmlns:a16="http://schemas.microsoft.com/office/drawing/2014/main" id="{34B8D310-7A8E-44BF-AEE9-ECDD314FE352}"/>
              </a:ext>
            </a:extLst>
          </p:cNvPr>
          <p:cNvSpPr>
            <a:spLocks noGrp="1"/>
          </p:cNvSpPr>
          <p:nvPr>
            <p:ph idx="1"/>
          </p:nvPr>
        </p:nvSpPr>
        <p:spPr>
          <a:xfrm>
            <a:off x="680321" y="2336872"/>
            <a:ext cx="10763967" cy="4521127"/>
          </a:xfrm>
        </p:spPr>
        <p:txBody>
          <a:bodyPr>
            <a:normAutofit lnSpcReduction="10000"/>
          </a:bodyPr>
          <a:lstStyle/>
          <a:p>
            <a:pPr>
              <a:buFont typeface="Wingdings" panose="05000000000000000000" pitchFamily="2" charset="2"/>
              <a:buChar char="q"/>
            </a:pPr>
            <a:r>
              <a:rPr lang="es-AR" dirty="0"/>
              <a:t>Personería</a:t>
            </a:r>
          </a:p>
          <a:p>
            <a:pPr>
              <a:buFont typeface="Wingdings" panose="05000000000000000000" pitchFamily="2" charset="2"/>
              <a:buChar char="q"/>
            </a:pPr>
            <a:r>
              <a:rPr lang="es-AR" dirty="0"/>
              <a:t>Objeto:</a:t>
            </a:r>
          </a:p>
          <a:p>
            <a:pPr>
              <a:buFont typeface="Wingdings" panose="05000000000000000000" pitchFamily="2" charset="2"/>
              <a:buChar char="q"/>
            </a:pPr>
            <a:r>
              <a:rPr lang="es-AR" dirty="0"/>
              <a:t>Competencia</a:t>
            </a:r>
          </a:p>
          <a:p>
            <a:pPr>
              <a:buFont typeface="Wingdings" panose="05000000000000000000" pitchFamily="2" charset="2"/>
              <a:buChar char="q"/>
            </a:pPr>
            <a:r>
              <a:rPr lang="es-AR" dirty="0"/>
              <a:t>Hechos</a:t>
            </a:r>
          </a:p>
          <a:p>
            <a:pPr>
              <a:buFont typeface="Wingdings" panose="05000000000000000000" pitchFamily="2" charset="2"/>
              <a:buChar char="q"/>
            </a:pPr>
            <a:r>
              <a:rPr lang="es-AR" dirty="0"/>
              <a:t>Impugno resolución: a) error en la calificación de las patologías</a:t>
            </a:r>
          </a:p>
          <a:p>
            <a:pPr>
              <a:buFont typeface="Wingdings" panose="05000000000000000000" pitchFamily="2" charset="2"/>
              <a:buChar char="q"/>
            </a:pPr>
            <a:r>
              <a:rPr lang="es-AR" dirty="0"/>
              <a:t>B) metodología empleada c) escasa posibilidad de reinsertarse en el mercado laboral- Análisis del tipo de tareas que desarrolla</a:t>
            </a:r>
          </a:p>
          <a:p>
            <a:pPr>
              <a:buFont typeface="Wingdings" panose="05000000000000000000" pitchFamily="2" charset="2"/>
              <a:buChar char="q"/>
            </a:pPr>
            <a:r>
              <a:rPr lang="es-AR" dirty="0"/>
              <a:t>Plante subsidiario: Pedir el beneficio sino llega al %.</a:t>
            </a:r>
          </a:p>
          <a:p>
            <a:pPr>
              <a:buFont typeface="Wingdings" panose="05000000000000000000" pitchFamily="2" charset="2"/>
              <a:buChar char="q"/>
            </a:pPr>
            <a:r>
              <a:rPr lang="es-AR" dirty="0"/>
              <a:t>Control de constitucionalidad y convencionalidad</a:t>
            </a:r>
          </a:p>
          <a:p>
            <a:pPr>
              <a:buFont typeface="Wingdings" panose="05000000000000000000" pitchFamily="2" charset="2"/>
              <a:buChar char="q"/>
            </a:pPr>
            <a:r>
              <a:rPr lang="es-AR" dirty="0"/>
              <a:t>Reserva de Caso Federal</a:t>
            </a:r>
          </a:p>
          <a:p>
            <a:pPr>
              <a:buFont typeface="Wingdings" panose="05000000000000000000" pitchFamily="2" charset="2"/>
              <a:buChar char="q"/>
            </a:pPr>
            <a:r>
              <a:rPr lang="es-AR" dirty="0"/>
              <a:t>Prueba: trabajarla bien</a:t>
            </a:r>
          </a:p>
          <a:p>
            <a:pPr>
              <a:buFont typeface="Wingdings" panose="05000000000000000000" pitchFamily="2" charset="2"/>
              <a:buChar char="q"/>
            </a:pPr>
            <a:r>
              <a:rPr lang="es-AR" dirty="0"/>
              <a:t>Petitorio</a:t>
            </a:r>
          </a:p>
        </p:txBody>
      </p:sp>
    </p:spTree>
    <p:extLst>
      <p:ext uri="{BB962C8B-B14F-4D97-AF65-F5344CB8AC3E}">
        <p14:creationId xmlns:p14="http://schemas.microsoft.com/office/powerpoint/2010/main" val="834860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F27CF-C59B-44BA-9393-6D5D7F5F2371}"/>
              </a:ext>
            </a:extLst>
          </p:cNvPr>
          <p:cNvSpPr>
            <a:spLocks noGrp="1"/>
          </p:cNvSpPr>
          <p:nvPr>
            <p:ph type="title"/>
          </p:nvPr>
        </p:nvSpPr>
        <p:spPr>
          <a:xfrm>
            <a:off x="680321" y="753228"/>
            <a:ext cx="9735267" cy="1080938"/>
          </a:xfrm>
        </p:spPr>
        <p:txBody>
          <a:bodyPr>
            <a:normAutofit fontScale="90000"/>
          </a:bodyPr>
          <a:lstStyle/>
          <a:p>
            <a:r>
              <a:rPr lang="es-AR" dirty="0"/>
              <a:t>Metodología empleada por la comisión medica</a:t>
            </a:r>
          </a:p>
        </p:txBody>
      </p:sp>
      <p:sp>
        <p:nvSpPr>
          <p:cNvPr id="3" name="Marcador de contenido 2">
            <a:extLst>
              <a:ext uri="{FF2B5EF4-FFF2-40B4-BE49-F238E27FC236}">
                <a16:creationId xmlns:a16="http://schemas.microsoft.com/office/drawing/2014/main" id="{953C6552-A1DF-43F8-BA2A-1874E9E70E4A}"/>
              </a:ext>
            </a:extLst>
          </p:cNvPr>
          <p:cNvSpPr>
            <a:spLocks noGrp="1"/>
          </p:cNvSpPr>
          <p:nvPr>
            <p:ph idx="1"/>
          </p:nvPr>
        </p:nvSpPr>
        <p:spPr>
          <a:xfrm>
            <a:off x="680321" y="2336873"/>
            <a:ext cx="10892554" cy="4621140"/>
          </a:xfrm>
        </p:spPr>
        <p:txBody>
          <a:bodyPr>
            <a:normAutofit/>
          </a:bodyPr>
          <a:lstStyle/>
          <a:p>
            <a:pPr algn="just">
              <a:buFont typeface="Wingdings" panose="05000000000000000000" pitchFamily="2" charset="2"/>
              <a:buChar char="q"/>
            </a:pPr>
            <a:r>
              <a:rPr lang="es-AR" dirty="0"/>
              <a:t>El uso de la regla BALTHAZARD, donde se excluye la sumatoria de los porcentajes de cada una de las afecciones. </a:t>
            </a:r>
          </a:p>
          <a:p>
            <a:pPr algn="just">
              <a:buFont typeface="Wingdings" panose="05000000000000000000" pitchFamily="2" charset="2"/>
              <a:buChar char="q"/>
            </a:pPr>
            <a:r>
              <a:rPr lang="es-AR" dirty="0"/>
              <a:t>Esto es: si el afiliado presenta diversas patologías, como sucede con mi mandante, se utiliza para determinar la incapacidad el criterio de capacidad residual o restante, que en este caso se observa con claridad. Nótese que se toma la patología “principal” y se le asigna el porcentaje invalidante; las restantes se van calculando con su porcentaje sobre el residual y lo mismo no surge de la ley que se refiere en el art 48.</a:t>
            </a:r>
          </a:p>
          <a:p>
            <a:pPr algn="just">
              <a:buFont typeface="Wingdings" panose="05000000000000000000" pitchFamily="2" charset="2"/>
              <a:buChar char="q"/>
            </a:pPr>
            <a:r>
              <a:rPr lang="es-AR" dirty="0"/>
              <a:t>Las “Normas para la Evaluación, Calificación y Cuantificación del grado de invalidez de los trabajadores afiliados al SIPA (BAREMO)” surgen del ANEXO I del Decreto 1290/94, modificado por el Decreto 478/98), constituyen un claro exceso reglamentario por cuanto la metodología determinada otorga un porcentaje inferior a la incapacidad que realmente tiene mi mandante, a lo que se suma que el “Baremo” se encuentran totalmente desactualizado, no contempla nuevas patologías invalidantes, y por lo tanto han devenido en inconstitucionales con el transcurso del tiempo y el cambio de las circunstancias.</a:t>
            </a:r>
          </a:p>
        </p:txBody>
      </p:sp>
    </p:spTree>
    <p:extLst>
      <p:ext uri="{BB962C8B-B14F-4D97-AF65-F5344CB8AC3E}">
        <p14:creationId xmlns:p14="http://schemas.microsoft.com/office/powerpoint/2010/main" val="91062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C5468C-DCA7-4071-AF42-D1E9B0334F75}"/>
              </a:ext>
            </a:extLst>
          </p:cNvPr>
          <p:cNvSpPr>
            <a:spLocks noGrp="1"/>
          </p:cNvSpPr>
          <p:nvPr>
            <p:ph type="title"/>
          </p:nvPr>
        </p:nvSpPr>
        <p:spPr/>
        <p:txBody>
          <a:bodyPr/>
          <a:lstStyle/>
          <a:p>
            <a:r>
              <a:rPr lang="es-AR" dirty="0"/>
              <a:t>De las invalideces sociales o de ganancias</a:t>
            </a:r>
          </a:p>
        </p:txBody>
      </p:sp>
      <p:sp>
        <p:nvSpPr>
          <p:cNvPr id="3" name="Marcador de contenido 2">
            <a:extLst>
              <a:ext uri="{FF2B5EF4-FFF2-40B4-BE49-F238E27FC236}">
                <a16:creationId xmlns:a16="http://schemas.microsoft.com/office/drawing/2014/main" id="{08B2016E-3D82-4A09-9DD9-C239CF27D10D}"/>
              </a:ext>
            </a:extLst>
          </p:cNvPr>
          <p:cNvSpPr>
            <a:spLocks noGrp="1"/>
          </p:cNvSpPr>
          <p:nvPr>
            <p:ph idx="1"/>
          </p:nvPr>
        </p:nvSpPr>
        <p:spPr>
          <a:xfrm>
            <a:off x="680321" y="2214563"/>
            <a:ext cx="11349754" cy="4514850"/>
          </a:xfrm>
        </p:spPr>
        <p:txBody>
          <a:bodyPr>
            <a:normAutofit/>
          </a:bodyPr>
          <a:lstStyle/>
          <a:p>
            <a:r>
              <a:rPr lang="es-AR" dirty="0"/>
              <a:t>ESCASA POSIBILIDAD DE REINSERTARSE O COMPETIR VÁLIDAMENTE EN EL MERCADO DE TRABAJO</a:t>
            </a:r>
          </a:p>
          <a:p>
            <a:r>
              <a:rPr lang="es-AR" dirty="0"/>
              <a:t> Solicitar expresamente se declare la inconstitucionalidad e inaplicabilidad del art 48 inc. a),</a:t>
            </a:r>
            <a:r>
              <a:rPr lang="es-AR" b="1" dirty="0"/>
              <a:t> última parte, en cuanto establece que para determinar la disminución de la capacidad </a:t>
            </a:r>
            <a:r>
              <a:rPr lang="es-AR" b="1" dirty="0" err="1"/>
              <a:t>laborativa</a:t>
            </a:r>
            <a:r>
              <a:rPr lang="es-AR" b="1" dirty="0"/>
              <a:t>,“se excluyen las invalideces sociales o de ganancias”</a:t>
            </a:r>
          </a:p>
          <a:p>
            <a:pPr algn="just"/>
            <a:r>
              <a:rPr lang="es-AR" dirty="0"/>
              <a:t>Fallo “</a:t>
            </a:r>
            <a:r>
              <a:rPr lang="es-AR" dirty="0" err="1"/>
              <a:t>Rapisardi</a:t>
            </a:r>
            <a:r>
              <a:rPr lang="es-AR" dirty="0"/>
              <a:t>” ( Fallos: 341:961) surge claro que la ley 24.241 solo veda la ponderación de invalideces sociales o gananciales (art. 48, inciso a, ley citada), que podrían ser entendidos por los que derivan del contexto social o de la posibilidad real del peticionario de reinsertarse al libre mercado laboral, pero que, no deben confundirse con la incapacidad profesional, que "es la que inhabilita a la persona para realizar las tareas para las que se encuentra calificado”</a:t>
            </a:r>
          </a:p>
          <a:p>
            <a:pPr algn="just"/>
            <a:r>
              <a:rPr lang="es-AR" dirty="0"/>
              <a:t>las personas no "son discapacitadas" sino que pueden "estar discapacitadas" para realizar su trabajo.</a:t>
            </a:r>
          </a:p>
        </p:txBody>
      </p:sp>
    </p:spTree>
    <p:extLst>
      <p:ext uri="{BB962C8B-B14F-4D97-AF65-F5344CB8AC3E}">
        <p14:creationId xmlns:p14="http://schemas.microsoft.com/office/powerpoint/2010/main" val="2937608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1956C-7275-45B4-A337-75C06FA693FB}"/>
              </a:ext>
            </a:extLst>
          </p:cNvPr>
          <p:cNvSpPr>
            <a:spLocks noGrp="1"/>
          </p:cNvSpPr>
          <p:nvPr>
            <p:ph type="title"/>
          </p:nvPr>
        </p:nvSpPr>
        <p:spPr/>
        <p:txBody>
          <a:bodyPr>
            <a:normAutofit fontScale="90000"/>
          </a:bodyPr>
          <a:lstStyle/>
          <a:p>
            <a:pPr algn="ctr"/>
            <a:r>
              <a:rPr lang="es-AR" dirty="0"/>
              <a:t>Necesitamos la proximidad: Sentido común</a:t>
            </a:r>
          </a:p>
        </p:txBody>
      </p:sp>
      <p:pic>
        <p:nvPicPr>
          <p:cNvPr id="10" name="Marcador de contenido 9" descr="Interfaz de usuario gráfica, Texto&#10;&#10;Descripción generada automáticamente">
            <a:extLst>
              <a:ext uri="{FF2B5EF4-FFF2-40B4-BE49-F238E27FC236}">
                <a16:creationId xmlns:a16="http://schemas.microsoft.com/office/drawing/2014/main" id="{7AEF94C0-7F16-49C3-BCF7-F50823D682B3}"/>
              </a:ext>
            </a:extLst>
          </p:cNvPr>
          <p:cNvPicPr>
            <a:picLocks noGrp="1" noChangeAspect="1"/>
          </p:cNvPicPr>
          <p:nvPr>
            <p:ph idx="1"/>
          </p:nvPr>
        </p:nvPicPr>
        <p:blipFill rotWithShape="1">
          <a:blip r:embed="rId2"/>
          <a:stretch/>
        </p:blipFill>
        <p:spPr>
          <a:xfrm>
            <a:off x="6323013" y="1696955"/>
            <a:ext cx="5181600" cy="2913227"/>
          </a:xfrm>
        </p:spPr>
      </p:pic>
      <p:sp>
        <p:nvSpPr>
          <p:cNvPr id="6" name="Marcador de texto 5">
            <a:extLst>
              <a:ext uri="{FF2B5EF4-FFF2-40B4-BE49-F238E27FC236}">
                <a16:creationId xmlns:a16="http://schemas.microsoft.com/office/drawing/2014/main" id="{2F3E67B4-0F36-462A-B84C-452097F35693}"/>
              </a:ext>
            </a:extLst>
          </p:cNvPr>
          <p:cNvSpPr>
            <a:spLocks noGrp="1"/>
          </p:cNvSpPr>
          <p:nvPr>
            <p:ph type="body" sz="half" idx="2"/>
          </p:nvPr>
        </p:nvSpPr>
        <p:spPr>
          <a:xfrm>
            <a:off x="680322" y="2336872"/>
            <a:ext cx="3948828" cy="3599317"/>
          </a:xfrm>
        </p:spPr>
        <p:txBody>
          <a:bodyPr/>
          <a:lstStyle/>
          <a:p>
            <a:r>
              <a:rPr lang="es-AR" b="1" dirty="0"/>
              <a:t>Apelado: 04-09-2018</a:t>
            </a:r>
          </a:p>
          <a:p>
            <a:endParaRPr lang="es-AR" b="1" dirty="0"/>
          </a:p>
          <a:p>
            <a:r>
              <a:rPr lang="es-AR" b="1" dirty="0"/>
              <a:t>1 </a:t>
            </a:r>
            <a:r>
              <a:rPr lang="es-AR" b="1" dirty="0" err="1"/>
              <a:t>er</a:t>
            </a:r>
            <a:r>
              <a:rPr lang="es-AR" b="1" dirty="0"/>
              <a:t> decreto sala 3: 08-03-2019</a:t>
            </a:r>
          </a:p>
          <a:p>
            <a:endParaRPr lang="es-AR" b="1" dirty="0"/>
          </a:p>
          <a:p>
            <a:r>
              <a:rPr lang="es-AR" b="1" dirty="0"/>
              <a:t>Medida de mejor proveer 17-10-2019</a:t>
            </a:r>
          </a:p>
          <a:p>
            <a:endParaRPr lang="es-AR" b="1" dirty="0"/>
          </a:p>
          <a:p>
            <a:r>
              <a:rPr lang="es-AR" b="1" dirty="0"/>
              <a:t>06-07-2021 recibe informes médicos</a:t>
            </a:r>
          </a:p>
          <a:p>
            <a:endParaRPr lang="es-AR" b="1" dirty="0"/>
          </a:p>
          <a:p>
            <a:r>
              <a:rPr lang="es-AR" b="1" dirty="0"/>
              <a:t>12-07-2021 vista del informe…NO ESTA DIGITALIZADO</a:t>
            </a:r>
          </a:p>
          <a:p>
            <a:endParaRPr lang="es-AR" b="1" dirty="0"/>
          </a:p>
        </p:txBody>
      </p:sp>
    </p:spTree>
    <p:extLst>
      <p:ext uri="{BB962C8B-B14F-4D97-AF65-F5344CB8AC3E}">
        <p14:creationId xmlns:p14="http://schemas.microsoft.com/office/powerpoint/2010/main" val="1145137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295E7-1E01-483F-BB6F-E00EC29C67BD}"/>
              </a:ext>
            </a:extLst>
          </p:cNvPr>
          <p:cNvSpPr>
            <a:spLocks noGrp="1"/>
          </p:cNvSpPr>
          <p:nvPr>
            <p:ph type="title"/>
          </p:nvPr>
        </p:nvSpPr>
        <p:spPr/>
        <p:txBody>
          <a:bodyPr>
            <a:normAutofit/>
          </a:bodyPr>
          <a:lstStyle/>
          <a:p>
            <a:r>
              <a:rPr lang="es-AR" dirty="0"/>
              <a:t>ASPIRAMOS A MAS. SENTENCIAS COMPLETAS</a:t>
            </a:r>
          </a:p>
        </p:txBody>
      </p:sp>
      <p:sp>
        <p:nvSpPr>
          <p:cNvPr id="9" name="Marcador de contenido 8">
            <a:extLst>
              <a:ext uri="{FF2B5EF4-FFF2-40B4-BE49-F238E27FC236}">
                <a16:creationId xmlns:a16="http://schemas.microsoft.com/office/drawing/2014/main" id="{7BCA7E14-22E2-4F70-833D-BAB6F1B2E79B}"/>
              </a:ext>
            </a:extLst>
          </p:cNvPr>
          <p:cNvSpPr>
            <a:spLocks noGrp="1"/>
          </p:cNvSpPr>
          <p:nvPr>
            <p:ph idx="1"/>
          </p:nvPr>
        </p:nvSpPr>
        <p:spPr/>
        <p:txBody>
          <a:bodyPr/>
          <a:lstStyle/>
          <a:p>
            <a:endParaRPr lang="es-AR" dirty="0"/>
          </a:p>
        </p:txBody>
      </p:sp>
      <p:pic>
        <p:nvPicPr>
          <p:cNvPr id="6" name="Marcador de contenido 5" descr="Interfaz de usuario gráfica, Texto&#10;&#10;Descripción generada automáticamente">
            <a:extLst>
              <a:ext uri="{FF2B5EF4-FFF2-40B4-BE49-F238E27FC236}">
                <a16:creationId xmlns:a16="http://schemas.microsoft.com/office/drawing/2014/main" id="{941D268F-B1F1-4EE3-B9FD-1CD2DC873608}"/>
              </a:ext>
            </a:extLst>
          </p:cNvPr>
          <p:cNvPicPr>
            <a:picLocks noChangeAspect="1"/>
          </p:cNvPicPr>
          <p:nvPr/>
        </p:nvPicPr>
        <p:blipFill rotWithShape="1">
          <a:blip r:embed="rId2"/>
          <a:srcRect l="21237" t="39662" r="22656" b="9961"/>
          <a:stretch/>
        </p:blipFill>
        <p:spPr>
          <a:xfrm>
            <a:off x="680321" y="2084832"/>
            <a:ext cx="10487551" cy="4501705"/>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31585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B6301-3C94-4C03-B91C-55311D946FD9}"/>
              </a:ext>
            </a:extLst>
          </p:cNvPr>
          <p:cNvSpPr>
            <a:spLocks noGrp="1"/>
          </p:cNvSpPr>
          <p:nvPr>
            <p:ph type="title"/>
          </p:nvPr>
        </p:nvSpPr>
        <p:spPr/>
        <p:txBody>
          <a:bodyPr/>
          <a:lstStyle/>
          <a:p>
            <a:pPr algn="ctr"/>
            <a:r>
              <a:rPr lang="es-AR" dirty="0"/>
              <a:t>MUCHAS GRACIAS</a:t>
            </a:r>
          </a:p>
        </p:txBody>
      </p:sp>
      <p:sp>
        <p:nvSpPr>
          <p:cNvPr id="3" name="Marcador de contenido 2">
            <a:extLst>
              <a:ext uri="{FF2B5EF4-FFF2-40B4-BE49-F238E27FC236}">
                <a16:creationId xmlns:a16="http://schemas.microsoft.com/office/drawing/2014/main" id="{AC5CA6E5-A601-4FB6-A437-E0E669B6FAE2}"/>
              </a:ext>
            </a:extLst>
          </p:cNvPr>
          <p:cNvSpPr>
            <a:spLocks noGrp="1"/>
          </p:cNvSpPr>
          <p:nvPr>
            <p:ph idx="1"/>
          </p:nvPr>
        </p:nvSpPr>
        <p:spPr>
          <a:xfrm>
            <a:off x="680321" y="2336873"/>
            <a:ext cx="10492504" cy="3599316"/>
          </a:xfrm>
        </p:spPr>
        <p:txBody>
          <a:bodyPr/>
          <a:lstStyle/>
          <a:p>
            <a:pPr marL="0" indent="0" algn="ctr">
              <a:buNone/>
            </a:pPr>
            <a:r>
              <a:rPr lang="es-AR" dirty="0"/>
              <a:t>“…a la luz del imperativo constitucional del federalismo, los tribunales, y particularmente esta Corte, son Los encargados de velar por que las atribuciones asignadas a cada autoridad no sean entendidas de manera tan extensa que se vacíe el carácter federativo de la Constitución….”</a:t>
            </a:r>
          </a:p>
          <a:p>
            <a:pPr marL="0" indent="0" algn="ctr">
              <a:buNone/>
            </a:pPr>
            <a:endParaRPr lang="es-AR" dirty="0"/>
          </a:p>
          <a:p>
            <a:pPr marL="0" indent="0" algn="ctr">
              <a:buNone/>
            </a:pPr>
            <a:r>
              <a:rPr lang="es-AR" sz="1600" dirty="0"/>
              <a:t>CSJN 04-05-2021 ““Gobierno de la Ciudad de Buenos Aires c/ </a:t>
            </a:r>
          </a:p>
          <a:p>
            <a:pPr marL="0" indent="0" algn="ctr">
              <a:buNone/>
            </a:pPr>
            <a:r>
              <a:rPr lang="es-AR" sz="1600" dirty="0"/>
              <a:t>Estado Nacional (Poder Ejecutivo Nacional) s/ acción declarativa </a:t>
            </a:r>
          </a:p>
          <a:p>
            <a:pPr marL="0" indent="0" algn="ctr">
              <a:buNone/>
            </a:pPr>
            <a:r>
              <a:rPr lang="es-AR" sz="1600" dirty="0"/>
              <a:t>de inconstitucionalidad” FALLO  344:809</a:t>
            </a:r>
          </a:p>
        </p:txBody>
      </p:sp>
    </p:spTree>
    <p:extLst>
      <p:ext uri="{BB962C8B-B14F-4D97-AF65-F5344CB8AC3E}">
        <p14:creationId xmlns:p14="http://schemas.microsoft.com/office/powerpoint/2010/main" val="289801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F56BD-B24C-440D-8078-BE0928CB98A9}"/>
              </a:ext>
            </a:extLst>
          </p:cNvPr>
          <p:cNvSpPr>
            <a:spLocks noGrp="1"/>
          </p:cNvSpPr>
          <p:nvPr>
            <p:ph type="title"/>
          </p:nvPr>
        </p:nvSpPr>
        <p:spPr/>
        <p:txBody>
          <a:bodyPr>
            <a:normAutofit/>
          </a:bodyPr>
          <a:lstStyle/>
          <a:p>
            <a:pPr algn="ctr"/>
            <a:br>
              <a:rPr lang="es-ES" dirty="0"/>
            </a:br>
            <a:r>
              <a:rPr lang="es-ES" dirty="0"/>
              <a:t>Requisitos regularidad aportes</a:t>
            </a:r>
            <a:endParaRPr lang="es-AR" dirty="0"/>
          </a:p>
        </p:txBody>
      </p:sp>
      <p:graphicFrame>
        <p:nvGraphicFramePr>
          <p:cNvPr id="4" name="Marcador de contenido 3">
            <a:extLst>
              <a:ext uri="{FF2B5EF4-FFF2-40B4-BE49-F238E27FC236}">
                <a16:creationId xmlns:a16="http://schemas.microsoft.com/office/drawing/2014/main" id="{639D9112-434F-489C-BADA-EB666B5C965D}"/>
              </a:ext>
            </a:extLst>
          </p:cNvPr>
          <p:cNvGraphicFramePr>
            <a:graphicFrameLocks noGrp="1"/>
          </p:cNvGraphicFramePr>
          <p:nvPr>
            <p:ph idx="1"/>
          </p:nvPr>
        </p:nvGraphicFramePr>
        <p:xfrm>
          <a:off x="622852" y="2160588"/>
          <a:ext cx="865132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9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386F8-1E82-4DB3-8B82-62BD9D29BF20}"/>
              </a:ext>
            </a:extLst>
          </p:cNvPr>
          <p:cNvSpPr>
            <a:spLocks noGrp="1"/>
          </p:cNvSpPr>
          <p:nvPr>
            <p:ph type="title"/>
          </p:nvPr>
        </p:nvSpPr>
        <p:spPr/>
        <p:txBody>
          <a:bodyPr/>
          <a:lstStyle/>
          <a:p>
            <a:pPr algn="ctr"/>
            <a:r>
              <a:rPr lang="es-AR" dirty="0"/>
              <a:t>PARTICULARIDADES DE LA REGULARIDAD</a:t>
            </a:r>
          </a:p>
        </p:txBody>
      </p:sp>
      <p:sp>
        <p:nvSpPr>
          <p:cNvPr id="3" name="Marcador de contenido 2">
            <a:extLst>
              <a:ext uri="{FF2B5EF4-FFF2-40B4-BE49-F238E27FC236}">
                <a16:creationId xmlns:a16="http://schemas.microsoft.com/office/drawing/2014/main" id="{CFDFBE83-A718-41C8-86D4-6F9AA5E78DBE}"/>
              </a:ext>
            </a:extLst>
          </p:cNvPr>
          <p:cNvSpPr>
            <a:spLocks noGrp="1"/>
          </p:cNvSpPr>
          <p:nvPr>
            <p:ph idx="1"/>
          </p:nvPr>
        </p:nvSpPr>
        <p:spPr>
          <a:xfrm>
            <a:off x="543339" y="1600199"/>
            <a:ext cx="11065565" cy="4853609"/>
          </a:xfrm>
        </p:spPr>
        <p:txBody>
          <a:bodyPr/>
          <a:lstStyle/>
          <a:p>
            <a:r>
              <a:rPr lang="es-AR" dirty="0"/>
              <a:t>Para los autónomos los meses de aportes a considerar son aquellos abonados en el mes calendario correspondientes.</a:t>
            </a:r>
          </a:p>
          <a:p>
            <a:r>
              <a:rPr lang="es-AR" b="1" dirty="0"/>
              <a:t>Situación especial de los discontinuos </a:t>
            </a:r>
            <a:r>
              <a:rPr lang="es-AR" dirty="0"/>
              <a:t>: </a:t>
            </a:r>
            <a:r>
              <a:rPr lang="es-AR" b="1" dirty="0"/>
              <a:t>Es regular a) </a:t>
            </a:r>
            <a:r>
              <a:rPr lang="es-AR" dirty="0"/>
              <a:t>cuando tenga 10 meses de los últimos 36 meses anteriores a la petición , siempre que hubiera tenido remuneraciones que representen en ese período un mínimo de 30 MOPRES (pos 26417 no existe) pero equivale a 3,4783 haberes mínimos </a:t>
            </a:r>
            <a:r>
              <a:rPr lang="es-AR" b="1" dirty="0"/>
              <a:t>b) </a:t>
            </a:r>
            <a:r>
              <a:rPr lang="es-AR" dirty="0"/>
              <a:t>Si acredita como mínimo 120 meses de servicios con aportes efectivos. </a:t>
            </a:r>
            <a:r>
              <a:rPr lang="es-AR" b="1" dirty="0"/>
              <a:t>Es irregular: a) </a:t>
            </a:r>
            <a:r>
              <a:rPr lang="es-AR" dirty="0"/>
              <a:t>cuando tenga 6 meses de los 36 siempre que haya aportado 18 </a:t>
            </a:r>
            <a:r>
              <a:rPr lang="es-AR" dirty="0" err="1"/>
              <a:t>Mopres</a:t>
            </a:r>
            <a:r>
              <a:rPr lang="es-AR" dirty="0"/>
              <a:t>=2,08698. b) 50% del mínimo de los servicios para la PBU y que dentro de los 20 meses anteriores a la fecha de la RTI registre por lo menos 4 meses de retenciones o cotizaciones efectivas.</a:t>
            </a:r>
          </a:p>
          <a:p>
            <a:r>
              <a:rPr lang="es-AR" dirty="0"/>
              <a:t>Servicios diferenciales: Se prorratea el tiempo de servicios </a:t>
            </a:r>
          </a:p>
          <a:p>
            <a:r>
              <a:rPr lang="es-AR" dirty="0"/>
              <a:t>Ley de riesgo de trabajo: Se consideran para el computo de la regularidad las prestaciones dinerarias de pago mensual de la ley 24.557.</a:t>
            </a:r>
          </a:p>
          <a:p>
            <a:r>
              <a:rPr lang="es-AR" dirty="0"/>
              <a:t>La fecha de presentación en la </a:t>
            </a:r>
            <a:r>
              <a:rPr lang="es-AR" dirty="0" err="1"/>
              <a:t>Rti</a:t>
            </a:r>
            <a:r>
              <a:rPr lang="es-AR" dirty="0"/>
              <a:t> es fundamental para el computo de la regularidad.</a:t>
            </a:r>
          </a:p>
          <a:p>
            <a:endParaRPr lang="es-AR" dirty="0"/>
          </a:p>
          <a:p>
            <a:endParaRPr lang="es-AR" dirty="0"/>
          </a:p>
        </p:txBody>
      </p:sp>
    </p:spTree>
    <p:extLst>
      <p:ext uri="{BB962C8B-B14F-4D97-AF65-F5344CB8AC3E}">
        <p14:creationId xmlns:p14="http://schemas.microsoft.com/office/powerpoint/2010/main" val="344311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99A24-638F-4803-9102-74E19A2E8581}"/>
              </a:ext>
            </a:extLst>
          </p:cNvPr>
          <p:cNvSpPr>
            <a:spLocks noGrp="1"/>
          </p:cNvSpPr>
          <p:nvPr>
            <p:ph type="title"/>
          </p:nvPr>
        </p:nvSpPr>
        <p:spPr/>
        <p:txBody>
          <a:bodyPr/>
          <a:lstStyle/>
          <a:p>
            <a:pPr algn="ctr"/>
            <a:r>
              <a:rPr lang="es-AR" dirty="0"/>
              <a:t>PARTICULARIDADES DE LA REGULARIDAD</a:t>
            </a:r>
          </a:p>
        </p:txBody>
      </p:sp>
      <p:sp>
        <p:nvSpPr>
          <p:cNvPr id="3" name="Marcador de contenido 2">
            <a:extLst>
              <a:ext uri="{FF2B5EF4-FFF2-40B4-BE49-F238E27FC236}">
                <a16:creationId xmlns:a16="http://schemas.microsoft.com/office/drawing/2014/main" id="{1EF58C8A-96CA-4E03-B47D-9E621764CAF3}"/>
              </a:ext>
            </a:extLst>
          </p:cNvPr>
          <p:cNvSpPr>
            <a:spLocks noGrp="1"/>
          </p:cNvSpPr>
          <p:nvPr>
            <p:ph idx="1"/>
          </p:nvPr>
        </p:nvSpPr>
        <p:spPr>
          <a:xfrm>
            <a:off x="622853" y="1414670"/>
            <a:ext cx="11423374" cy="5367130"/>
          </a:xfrm>
        </p:spPr>
        <p:txBody>
          <a:bodyPr>
            <a:normAutofit fontScale="92500" lnSpcReduction="20000"/>
          </a:bodyPr>
          <a:lstStyle/>
          <a:p>
            <a:pPr marL="0" indent="0">
              <a:buNone/>
            </a:pPr>
            <a:r>
              <a:rPr lang="es-AR" b="1" dirty="0"/>
              <a:t>Se computan para la regularidad:</a:t>
            </a:r>
          </a:p>
          <a:p>
            <a:r>
              <a:rPr lang="es-AR" dirty="0"/>
              <a:t>Prestación por desempleo Ley 24013</a:t>
            </a:r>
          </a:p>
          <a:p>
            <a:r>
              <a:rPr lang="es-AR" dirty="0"/>
              <a:t>Meses donde se devengaron las remuneraciones aunque el afiliado no las percibiera por causas no imputables a él.</a:t>
            </a:r>
          </a:p>
          <a:p>
            <a:r>
              <a:rPr lang="es-AR" dirty="0"/>
              <a:t>Plazo de conservación de empleo por causa de enfermedad sin percepción de remuneraciones, art. 211 de la LCT.</a:t>
            </a:r>
          </a:p>
          <a:p>
            <a:r>
              <a:rPr lang="es-AR" dirty="0"/>
              <a:t>Período en que las trabajadoras hacen uso de licencia por maternidad, art.177 de la LCT.</a:t>
            </a:r>
          </a:p>
          <a:p>
            <a:r>
              <a:rPr lang="es-AR" dirty="0"/>
              <a:t>Períodos en que el trabajador estuvo suspendido por falta o disminución de trabajo o por fuerza mayor debidamente comprobada, pero solo por el plazo máximo del art 220 y 221 de la LCT.</a:t>
            </a:r>
          </a:p>
          <a:p>
            <a:r>
              <a:rPr lang="es-AR" dirty="0"/>
              <a:t>Meses donde el afiliado percibió la prestación dineraria no remunerativa que otorga el seguro de capacitación y empleo ,decreto 336/06.</a:t>
            </a:r>
          </a:p>
          <a:p>
            <a:pPr marL="0" indent="0">
              <a:buNone/>
            </a:pPr>
            <a:r>
              <a:rPr lang="es-AR" b="1" dirty="0"/>
              <a:t>No se computa para la regularidad:</a:t>
            </a:r>
          </a:p>
          <a:p>
            <a:r>
              <a:rPr lang="es-AR" dirty="0"/>
              <a:t>En periodos  de prestaciones de servicios simultáneos se considera de manera conjunta.</a:t>
            </a:r>
          </a:p>
          <a:p>
            <a:r>
              <a:rPr lang="es-AR" dirty="0"/>
              <a:t>Período de licencia por Estado de excedencia.</a:t>
            </a:r>
          </a:p>
          <a:p>
            <a:r>
              <a:rPr lang="es-AR" dirty="0"/>
              <a:t>Período en que el trabajador hace uso de la licencia sin goce de haberes.</a:t>
            </a:r>
          </a:p>
          <a:p>
            <a:r>
              <a:rPr lang="es-AR" dirty="0"/>
              <a:t>El Plazo  posterior para la conservación del empleo por causa de enfermedad del Art. 211 de la LCT.</a:t>
            </a:r>
          </a:p>
          <a:p>
            <a:r>
              <a:rPr lang="es-AR" dirty="0"/>
              <a:t>Pago parciales de aportes: es decir que las cotizaciones ingresadas son inferiores a las fijadas por las normas. El titular aporta por un categoría de revista inferior a la que debía.</a:t>
            </a:r>
          </a:p>
          <a:p>
            <a:pPr marL="0" indent="0">
              <a:buNone/>
            </a:pPr>
            <a:endParaRPr lang="es-AR" dirty="0"/>
          </a:p>
          <a:p>
            <a:endParaRPr lang="es-AR" dirty="0"/>
          </a:p>
          <a:p>
            <a:endParaRPr lang="es-AR" dirty="0"/>
          </a:p>
          <a:p>
            <a:pPr marL="0" indent="0">
              <a:buNone/>
            </a:pPr>
            <a:endParaRPr lang="es-AR" b="1" dirty="0"/>
          </a:p>
        </p:txBody>
      </p:sp>
    </p:spTree>
    <p:extLst>
      <p:ext uri="{BB962C8B-B14F-4D97-AF65-F5344CB8AC3E}">
        <p14:creationId xmlns:p14="http://schemas.microsoft.com/office/powerpoint/2010/main" val="316440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09600" y="274638"/>
            <a:ext cx="10972800" cy="678951"/>
          </a:xfrm>
        </p:spPr>
        <p:txBody>
          <a:bodyPr>
            <a:normAutofit/>
          </a:bodyPr>
          <a:lstStyle/>
          <a:p>
            <a:pPr algn="ctr"/>
            <a:r>
              <a:rPr lang="es-AR" b="1" dirty="0">
                <a:latin typeface="Times New Roman" pitchFamily="18" charset="0"/>
                <a:cs typeface="Times New Roman" pitchFamily="18" charset="0"/>
              </a:rPr>
              <a:t>LEY 24.241</a:t>
            </a:r>
          </a:p>
        </p:txBody>
      </p:sp>
      <p:sp>
        <p:nvSpPr>
          <p:cNvPr id="4" name="3 Marcador de texto"/>
          <p:cNvSpPr>
            <a:spLocks noGrp="1"/>
          </p:cNvSpPr>
          <p:nvPr>
            <p:ph type="body" idx="1"/>
          </p:nvPr>
        </p:nvSpPr>
        <p:spPr>
          <a:xfrm>
            <a:off x="570412" y="1378226"/>
            <a:ext cx="5386917" cy="450573"/>
          </a:xfrm>
        </p:spPr>
        <p:txBody>
          <a:bodyPr/>
          <a:lstStyle/>
          <a:p>
            <a:pPr algn="ctr"/>
            <a:r>
              <a:rPr lang="es-AR" dirty="0">
                <a:latin typeface="Times New Roman" pitchFamily="18" charset="0"/>
                <a:cs typeface="Times New Roman" pitchFamily="18" charset="0"/>
              </a:rPr>
              <a:t>REQUISITOS</a:t>
            </a:r>
          </a:p>
        </p:txBody>
      </p:sp>
      <p:sp>
        <p:nvSpPr>
          <p:cNvPr id="5" name="4 Marcador de contenido"/>
          <p:cNvSpPr>
            <a:spLocks noGrp="1"/>
          </p:cNvSpPr>
          <p:nvPr>
            <p:ph sz="half" idx="2"/>
          </p:nvPr>
        </p:nvSpPr>
        <p:spPr>
          <a:xfrm>
            <a:off x="209006" y="1828800"/>
            <a:ext cx="5787511" cy="4108041"/>
          </a:xfrm>
        </p:spPr>
        <p:txBody>
          <a:bodyPr>
            <a:noAutofit/>
          </a:bodyPr>
          <a:lstStyle/>
          <a:p>
            <a:pPr algn="just">
              <a:spcBef>
                <a:spcPts val="0"/>
              </a:spcBef>
              <a:buNone/>
            </a:pPr>
            <a:r>
              <a:rPr lang="es-ES" sz="1600" b="1" dirty="0">
                <a:latin typeface="Times New Roman" pitchFamily="18" charset="0"/>
                <a:cs typeface="Times New Roman" pitchFamily="18" charset="0"/>
              </a:rPr>
              <a:t>Artículo 48</a:t>
            </a:r>
            <a:r>
              <a:rPr lang="es-ES" sz="1600" dirty="0">
                <a:latin typeface="Times New Roman" pitchFamily="18" charset="0"/>
                <a:cs typeface="Times New Roman" pitchFamily="18" charset="0"/>
              </a:rPr>
              <a:t>.— Tendrán derecho al retiro por invalidez, los afiliados que:</a:t>
            </a:r>
          </a:p>
          <a:p>
            <a:pPr algn="just">
              <a:spcBef>
                <a:spcPts val="0"/>
              </a:spcBef>
              <a:buNone/>
            </a:pPr>
            <a:r>
              <a:rPr lang="es-ES" sz="1600" b="1" dirty="0">
                <a:latin typeface="Times New Roman" pitchFamily="18" charset="0"/>
                <a:cs typeface="Times New Roman" pitchFamily="18" charset="0"/>
              </a:rPr>
              <a:t>a) </a:t>
            </a:r>
            <a:r>
              <a:rPr lang="es-ES" sz="1600" dirty="0">
                <a:latin typeface="Times New Roman" pitchFamily="18" charset="0"/>
                <a:cs typeface="Times New Roman" pitchFamily="18" charset="0"/>
              </a:rPr>
              <a:t>Se incapaciten física o intelectualmente en forma total por cualquier causa. Se presume que la incapacidad es total cuando la invalidez produzca en su capacidad laborativa una disminución del sesenta y seis por ciento (66 %) o más; se excluyen las invalideces sociales o de ganancias;</a:t>
            </a:r>
          </a:p>
          <a:p>
            <a:pPr marL="0" indent="0" algn="just">
              <a:spcBef>
                <a:spcPts val="0"/>
              </a:spcBef>
              <a:buNone/>
            </a:pPr>
            <a:r>
              <a:rPr lang="es-ES" sz="1600" b="1" dirty="0">
                <a:latin typeface="Times New Roman" pitchFamily="18" charset="0"/>
                <a:cs typeface="Times New Roman" pitchFamily="18" charset="0"/>
              </a:rPr>
              <a:t>b) </a:t>
            </a:r>
            <a:r>
              <a:rPr lang="es-ES" sz="1600" dirty="0">
                <a:latin typeface="Times New Roman" pitchFamily="18" charset="0"/>
                <a:cs typeface="Times New Roman" pitchFamily="18" charset="0"/>
              </a:rPr>
              <a:t>No hayan alcanzado la edad establecida para acceder a la jubilación ordinaria ni se encuentren percibiendo la jubilación en forma anticipada.</a:t>
            </a:r>
          </a:p>
          <a:p>
            <a:pPr marL="0" indent="0" algn="just">
              <a:spcBef>
                <a:spcPts val="0"/>
              </a:spcBef>
              <a:buNone/>
            </a:pPr>
            <a:r>
              <a:rPr lang="es-ES" sz="1600" dirty="0">
                <a:latin typeface="Times New Roman" pitchFamily="18" charset="0"/>
                <a:cs typeface="Times New Roman" pitchFamily="18" charset="0"/>
              </a:rPr>
              <a:t>La determinación de la disminución de la capacidad laborativa del afiliado será establecida por una comisión médica cuyo dictamen deberá ser técnicamente fundado, conforme a los procedimientos establecidos en esta ley y los que dispongan el decreto reglamentario de la presente.</a:t>
            </a:r>
          </a:p>
          <a:p>
            <a:pPr marL="0" indent="0" algn="just">
              <a:spcBef>
                <a:spcPts val="0"/>
              </a:spcBef>
              <a:buNone/>
            </a:pPr>
            <a:r>
              <a:rPr lang="es-ES" sz="1600" dirty="0">
                <a:latin typeface="Times New Roman" pitchFamily="18" charset="0"/>
                <a:cs typeface="Times New Roman" pitchFamily="18" charset="0"/>
              </a:rPr>
              <a:t>No da derecho a la prestación la invalidez total temporaria que sólo produzca una incapacidad verificada o probable que no exceda del tiempo en que el afiliado en relación de dependencia fuere acreedor a la percepción de remuneración u otra prestación sustitutiva, o de un (1) año en el caso del afiliado autónomo.</a:t>
            </a:r>
          </a:p>
        </p:txBody>
      </p:sp>
      <p:sp>
        <p:nvSpPr>
          <p:cNvPr id="6" name="5 Marcador de texto"/>
          <p:cNvSpPr>
            <a:spLocks noGrp="1"/>
          </p:cNvSpPr>
          <p:nvPr>
            <p:ph type="body" sz="quarter" idx="3"/>
          </p:nvPr>
        </p:nvSpPr>
        <p:spPr>
          <a:xfrm>
            <a:off x="6180311" y="1378225"/>
            <a:ext cx="5389033" cy="450573"/>
          </a:xfrm>
        </p:spPr>
        <p:txBody>
          <a:bodyPr/>
          <a:lstStyle/>
          <a:p>
            <a:pPr algn="ctr"/>
            <a:r>
              <a:rPr lang="es-AR" dirty="0">
                <a:latin typeface="Times New Roman" pitchFamily="18" charset="0"/>
                <a:cs typeface="Times New Roman" pitchFamily="18" charset="0"/>
              </a:rPr>
              <a:t>PROCEDIMIENTO</a:t>
            </a:r>
          </a:p>
        </p:txBody>
      </p:sp>
      <p:sp>
        <p:nvSpPr>
          <p:cNvPr id="7" name="6 Marcador de contenido"/>
          <p:cNvSpPr>
            <a:spLocks noGrp="1"/>
          </p:cNvSpPr>
          <p:nvPr>
            <p:ph sz="quarter" idx="4"/>
          </p:nvPr>
        </p:nvSpPr>
        <p:spPr>
          <a:xfrm>
            <a:off x="6193374" y="1828800"/>
            <a:ext cx="5706889" cy="4611757"/>
          </a:xfrm>
        </p:spPr>
        <p:txBody>
          <a:bodyPr>
            <a:noAutofit/>
          </a:bodyPr>
          <a:lstStyle/>
          <a:p>
            <a:pPr algn="ctr">
              <a:buNone/>
            </a:pPr>
            <a:r>
              <a:rPr lang="es-ES" sz="1800" b="1" u="sng" dirty="0">
                <a:latin typeface="Times New Roman" pitchFamily="18" charset="0"/>
                <a:cs typeface="Times New Roman" pitchFamily="18" charset="0"/>
              </a:rPr>
              <a:t>Dictamen transitorio por invalidez</a:t>
            </a:r>
          </a:p>
          <a:p>
            <a:pPr algn="just">
              <a:buNone/>
            </a:pPr>
            <a:r>
              <a:rPr lang="es-ES" sz="1600" b="1" dirty="0">
                <a:latin typeface="Times New Roman" pitchFamily="18" charset="0"/>
                <a:cs typeface="Times New Roman" pitchFamily="18" charset="0"/>
              </a:rPr>
              <a:t>Artículo 49. </a:t>
            </a:r>
            <a:r>
              <a:rPr lang="es-ES" sz="1600" dirty="0">
                <a:latin typeface="Times New Roman" pitchFamily="18" charset="0"/>
                <a:cs typeface="Times New Roman" pitchFamily="18" charset="0"/>
              </a:rPr>
              <a:t>1. Solicitud.</a:t>
            </a:r>
          </a:p>
          <a:p>
            <a:pPr algn="just"/>
            <a:r>
              <a:rPr lang="es-ES" sz="1600" dirty="0">
                <a:latin typeface="Times New Roman" pitchFamily="18" charset="0"/>
                <a:cs typeface="Times New Roman" pitchFamily="18" charset="0"/>
              </a:rPr>
              <a:t>El afiliado que esté comprendido en la situación indicada en el inciso b) del artículo 48 y que considere estar comprendido en la situación descripta en el inciso a) del mismo artículo, podrá solicitar el retiro por invalidez ante la administradora a la cual se encuentre incorporado.</a:t>
            </a:r>
          </a:p>
          <a:p>
            <a:pPr algn="just"/>
            <a:r>
              <a:rPr lang="es-ES" sz="1600" dirty="0">
                <a:latin typeface="Times New Roman" pitchFamily="18" charset="0"/>
                <a:cs typeface="Times New Roman" pitchFamily="18" charset="0"/>
              </a:rPr>
              <a:t>Para efectuar tal </a:t>
            </a:r>
            <a:r>
              <a:rPr lang="es-ES" dirty="0">
                <a:latin typeface="Times New Roman" pitchFamily="18" charset="0"/>
                <a:cs typeface="Times New Roman" pitchFamily="18" charset="0"/>
              </a:rPr>
              <a:t>solicitud</a:t>
            </a:r>
            <a:r>
              <a:rPr lang="es-ES" sz="1600" dirty="0">
                <a:latin typeface="Times New Roman" pitchFamily="18" charset="0"/>
                <a:cs typeface="Times New Roman" pitchFamily="18" charset="0"/>
              </a:rPr>
              <a:t> el afiliado deberá acreditar su identidad, denunciar su domicilio real, adjuntar los estudios, diagnósticos y certificaciones médicas que poseyera, las que deberán ser formuladas y firmadas exclusivamente por los médicos asistentes del afiliado, detallando los médicos que lo atendieron o actualmente lo atienden, si lo supiera, así como también la documentación que acredite los niveles de educación formal alcanzados, si la poseyera, y en su defecto una declaración jurada sobre el nivel de educación formal alcanzado.</a:t>
            </a:r>
          </a:p>
          <a:p>
            <a:pPr>
              <a:buNone/>
            </a:pPr>
            <a:endParaRPr lang="es-AR" sz="16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8488" y="190776"/>
            <a:ext cx="11532359" cy="6663363"/>
          </a:xfrm>
          <a:prstGeom prst="rect">
            <a:avLst/>
          </a:prstGeom>
        </p:spPr>
        <p:txBody>
          <a:bodyPr wrap="square">
            <a:spAutoFit/>
          </a:bodyPr>
          <a:lstStyle/>
          <a:p>
            <a:pPr algn="ctr"/>
            <a:r>
              <a:rPr lang="es-ES" sz="2800" b="1" u="sng" dirty="0">
                <a:latin typeface="Times New Roman" pitchFamily="18" charset="0"/>
                <a:cs typeface="Times New Roman" pitchFamily="18" charset="0"/>
              </a:rPr>
              <a:t>49.2. Actuación ante las comisiones médicas.</a:t>
            </a:r>
          </a:p>
          <a:p>
            <a:endParaRPr lang="es-ES" sz="1900" dirty="0">
              <a:latin typeface="Times New Roman" pitchFamily="18" charset="0"/>
              <a:cs typeface="Times New Roman" pitchFamily="18" charset="0"/>
            </a:endParaRPr>
          </a:p>
          <a:p>
            <a:pPr algn="just"/>
            <a:r>
              <a:rPr lang="es-ES" sz="1900" dirty="0">
                <a:latin typeface="Times New Roman" pitchFamily="18" charset="0"/>
                <a:cs typeface="Times New Roman" pitchFamily="18" charset="0"/>
              </a:rPr>
              <a:t>La comisión médica analizará los antecedentes y citará fehacientemente al afiliado en su domicilio real denunciado a revisación, la que deberá practicarse dentro de los </a:t>
            </a:r>
            <a:r>
              <a:rPr lang="es-ES" sz="1900" b="1" dirty="0">
                <a:latin typeface="Times New Roman" pitchFamily="18" charset="0"/>
                <a:cs typeface="Times New Roman" pitchFamily="18" charset="0"/>
              </a:rPr>
              <a:t>quince (15) </a:t>
            </a:r>
            <a:r>
              <a:rPr lang="es-ES" sz="1900" dirty="0">
                <a:latin typeface="Times New Roman" pitchFamily="18" charset="0"/>
                <a:cs typeface="Times New Roman" pitchFamily="18" charset="0"/>
              </a:rPr>
              <a:t>días corridos de efectuada la solicitud.</a:t>
            </a:r>
          </a:p>
          <a:p>
            <a:pPr algn="just"/>
            <a:endParaRPr lang="es-ES" sz="1900" dirty="0">
              <a:latin typeface="Times New Roman" pitchFamily="18" charset="0"/>
              <a:cs typeface="Times New Roman" pitchFamily="18" charset="0"/>
            </a:endParaRPr>
          </a:p>
          <a:p>
            <a:pPr algn="just"/>
            <a:r>
              <a:rPr lang="es-ES" sz="1900" dirty="0">
                <a:latin typeface="Times New Roman" pitchFamily="18" charset="0"/>
                <a:cs typeface="Times New Roman" pitchFamily="18" charset="0"/>
              </a:rPr>
              <a:t>Si el afiliado no concurriere a la citación, se reservarán las actuaciones hasta que el mismo comparezca o se fija nueva fecha dentro de los 10 días corridos siguientes.</a:t>
            </a:r>
          </a:p>
          <a:p>
            <a:pPr algn="just"/>
            <a:endParaRPr lang="es-ES" sz="1900" dirty="0">
              <a:latin typeface="Times New Roman" pitchFamily="18" charset="0"/>
              <a:cs typeface="Times New Roman" pitchFamily="18" charset="0"/>
            </a:endParaRPr>
          </a:p>
          <a:p>
            <a:pPr algn="just"/>
            <a:r>
              <a:rPr lang="es-ES" sz="1900" dirty="0">
                <a:latin typeface="Times New Roman" pitchFamily="18" charset="0"/>
                <a:cs typeface="Times New Roman" pitchFamily="18" charset="0"/>
              </a:rPr>
              <a:t>Si el afiliado diere cumplimiento a la citación o se presentara posteriormente, en primer lugar se le efectuará un psicodiagnóstico completo; el informe deberá contener en sus conclusiones las aptitudes del afiliado para capacitarse en la realización de tareas acordes con su minusvalía psicofísica.</a:t>
            </a:r>
          </a:p>
          <a:p>
            <a:pPr algn="just"/>
            <a:endParaRPr lang="es-ES" sz="1900" dirty="0">
              <a:latin typeface="Times New Roman" pitchFamily="18" charset="0"/>
              <a:cs typeface="Times New Roman" pitchFamily="18" charset="0"/>
            </a:endParaRPr>
          </a:p>
          <a:p>
            <a:pPr algn="just"/>
            <a:r>
              <a:rPr lang="es-ES" sz="1900" dirty="0">
                <a:latin typeface="Times New Roman" pitchFamily="18" charset="0"/>
                <a:cs typeface="Times New Roman" pitchFamily="18" charset="0"/>
              </a:rPr>
              <a:t>Asimismo si la comisión médica lo considerare oportuno podrá solicitar la colaboración de médicos especialistas en la afección que padezca el afiliado.</a:t>
            </a:r>
          </a:p>
          <a:p>
            <a:pPr algn="just"/>
            <a:endParaRPr lang="es-ES" sz="1900" dirty="0">
              <a:latin typeface="Times New Roman" pitchFamily="18" charset="0"/>
              <a:cs typeface="Times New Roman" pitchFamily="18" charset="0"/>
            </a:endParaRPr>
          </a:p>
          <a:p>
            <a:pPr algn="just"/>
            <a:r>
              <a:rPr lang="es-ES" sz="1900" dirty="0">
                <a:latin typeface="Times New Roman" pitchFamily="18" charset="0"/>
                <a:cs typeface="Times New Roman" pitchFamily="18" charset="0"/>
              </a:rPr>
              <a:t>Si con los antecedentes aportados por el afiliado y la revisación practicada al mismo por los médicos, éstos no estuvieran en condiciones de dictaminar, la comisión médica deberá en ese mismo momento: a) Indicar los estudios diagnósticos necesarios que deben practicarse al afiliado; b) Concertar con los profesionales que los efectuarán, el lugar, fecha y hora en que el afiliado deberá concurrir a practicarse los mismos; c) Extender las órdenes correspondientes; d) Entregar dichas órdenes al afiliado con las indicaciones pertinentes; e) Fijar nueva fecha y hora para una segunda revisación del afiliado y f) Dejar constancia de lo actuado en un acta que suscribirá el afiliado y los médicos designados por los interesados, si concurrieran. </a:t>
            </a:r>
            <a:r>
              <a:rPr lang="es-ES" sz="1900" b="1" dirty="0">
                <a:latin typeface="Times New Roman" pitchFamily="18" charset="0"/>
                <a:cs typeface="Times New Roman" pitchFamily="18" charset="0"/>
              </a:rPr>
              <a:t>GRATUTITOS - TRASLADOS MOVILIDAD</a:t>
            </a:r>
            <a:endParaRPr lang="es-AR" sz="1900" b="1" dirty="0">
              <a:latin typeface="Times New Roman" pitchFamily="18" charset="0"/>
              <a:cs typeface="Times New Roman" pitchFamily="18" charset="0"/>
            </a:endParaRPr>
          </a:p>
        </p:txBody>
      </p:sp>
    </p:spTree>
    <p:extLst>
      <p:ext uri="{BB962C8B-B14F-4D97-AF65-F5344CB8AC3E}">
        <p14:creationId xmlns:p14="http://schemas.microsoft.com/office/powerpoint/2010/main" val="324928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6071</TotalTime>
  <Words>6763</Words>
  <Application>Microsoft Office PowerPoint</Application>
  <PresentationFormat>Panorámica</PresentationFormat>
  <Paragraphs>336</Paragraphs>
  <Slides>49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Adobe Garamond Pro</vt:lpstr>
      <vt:lpstr>Arial</vt:lpstr>
      <vt:lpstr>Calibri</vt:lpstr>
      <vt:lpstr>Century Gothic</vt:lpstr>
      <vt:lpstr>Times New Roman</vt:lpstr>
      <vt:lpstr>Trebuchet MS</vt:lpstr>
      <vt:lpstr>Wingdings</vt:lpstr>
      <vt:lpstr>Wingdings 3</vt:lpstr>
      <vt:lpstr>Espiral</vt:lpstr>
      <vt:lpstr>Presentación de PowerPoint</vt:lpstr>
      <vt:lpstr>CAUSAS DE LITIGISOSIDAD EN RTI</vt:lpstr>
      <vt:lpstr>REQUISITO PARA LA OBTENCIÓN DE RTI</vt:lpstr>
      <vt:lpstr>REGULARIDAD DE APORTES</vt:lpstr>
      <vt:lpstr> Requisitos regularidad aportes</vt:lpstr>
      <vt:lpstr>PARTICULARIDADES DE LA REGULARIDAD</vt:lpstr>
      <vt:lpstr>PARTICULARIDADES DE LA REGULARIDAD</vt:lpstr>
      <vt:lpstr>LEY 24.241</vt:lpstr>
      <vt:lpstr>Presentación de PowerPoint</vt:lpstr>
      <vt:lpstr>Presentación de PowerPoint</vt:lpstr>
      <vt:lpstr>Presentación de PowerPoint</vt:lpstr>
      <vt:lpstr>Presentación de PowerPoint</vt:lpstr>
      <vt:lpstr>Presentación de PowerPoint</vt:lpstr>
      <vt:lpstr>49. 5. Efecto de las apelaciones </vt:lpstr>
      <vt:lpstr>FUNDAMENTOS PRORROGA DE COMPETENCIA ART 49</vt:lpstr>
      <vt:lpstr>Presentación de PowerPoint</vt:lpstr>
      <vt:lpstr>Presentación de PowerPoint</vt:lpstr>
      <vt:lpstr>Presentación de PowerPoint</vt:lpstr>
      <vt:lpstr>Presentación de PowerPoint</vt:lpstr>
      <vt:lpstr>100 reglas de Brasilia (2008 actualizada a 2018)</vt:lpstr>
      <vt:lpstr>DISCAPACIDAD</vt:lpstr>
      <vt:lpstr>La clasificación(CIF)</vt:lpstr>
      <vt:lpstr>Presentación de PowerPoint</vt:lpstr>
      <vt:lpstr>Planteo del Caso Giménez-Choque-Martin</vt:lpstr>
      <vt:lpstr>Jurisprudencia </vt:lpstr>
      <vt:lpstr>Multiplicidad de causas</vt:lpstr>
      <vt:lpstr>Presentación de PowerPoint</vt:lpstr>
      <vt:lpstr>Resolución de la Sala 1 de la Cámara federal de Salta</vt:lpstr>
      <vt:lpstr>Planteo ante la CSJN</vt:lpstr>
      <vt:lpstr>Dictamen fiscal </vt:lpstr>
      <vt:lpstr>Fundamentos del fallo de CSJN</vt:lpstr>
      <vt:lpstr>Fundamentos del Fallo  de la CSJN</vt:lpstr>
      <vt:lpstr>Fallo de la CSJN</vt:lpstr>
      <vt:lpstr>Implicancias </vt:lpstr>
      <vt:lpstr>¿ QUE TIPO DE DICTAMEN APELO?</vt:lpstr>
      <vt:lpstr>Distinguir RTI del RDI: RTI</vt:lpstr>
      <vt:lpstr>Distinguir RTI del RDI: RDI</vt:lpstr>
      <vt:lpstr>Ejecución</vt:lpstr>
      <vt:lpstr>Plazos</vt:lpstr>
      <vt:lpstr>Puntos a tener en cuenta en la presentación del recurso directo Art  49</vt:lpstr>
      <vt:lpstr>Notificación del correo</vt:lpstr>
      <vt:lpstr>Digitalización del dictamen SRT</vt:lpstr>
      <vt:lpstr>Caratula y sorteo en Salta</vt:lpstr>
      <vt:lpstr>Estructura del recurso directo del art 49</vt:lpstr>
      <vt:lpstr>Metodología empleada por la comisión medica</vt:lpstr>
      <vt:lpstr>De las invalideces sociales o de ganancias</vt:lpstr>
      <vt:lpstr>Necesitamos la proximidad: Sentido común</vt:lpstr>
      <vt:lpstr>ASPIRAMOS A MAS. SENTENCIAS COMPLETAS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federalización del proceso en los retiros por invalidez</dc:title>
  <dc:creator>julia toyos</dc:creator>
  <cp:lastModifiedBy>julia toyos</cp:lastModifiedBy>
  <cp:revision>6</cp:revision>
  <dcterms:created xsi:type="dcterms:W3CDTF">2021-08-03T14:19:43Z</dcterms:created>
  <dcterms:modified xsi:type="dcterms:W3CDTF">2022-04-28T19:38:27Z</dcterms:modified>
</cp:coreProperties>
</file>